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4"/>
  </p:notesMasterIdLst>
  <p:sldIdLst>
    <p:sldId id="256" r:id="rId2"/>
    <p:sldId id="257" r:id="rId3"/>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1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34"/>
    <p:restoredTop sz="96277"/>
  </p:normalViewPr>
  <p:slideViewPr>
    <p:cSldViewPr snapToGrid="0">
      <p:cViewPr>
        <p:scale>
          <a:sx n="45" d="100"/>
          <a:sy n="45" d="100"/>
        </p:scale>
        <p:origin x="792" y="-7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K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FAAD52-6638-2546-8144-4DD06EBFEA3D}" type="datetimeFigureOut">
              <a:rPr lang="en-KR" smtClean="0"/>
              <a:t>11/2/24</a:t>
            </a:fld>
            <a:endParaRPr lang="en-KR"/>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K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K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3B13EF-3912-834D-9CAA-5BB44811D08C}" type="slidenum">
              <a:rPr lang="en-KR" smtClean="0"/>
              <a:t>‹#›</a:t>
            </a:fld>
            <a:endParaRPr lang="en-KR"/>
          </a:p>
        </p:txBody>
      </p:sp>
    </p:spTree>
    <p:extLst>
      <p:ext uri="{BB962C8B-B14F-4D97-AF65-F5344CB8AC3E}">
        <p14:creationId xmlns:p14="http://schemas.microsoft.com/office/powerpoint/2010/main" val="918562231"/>
      </p:ext>
    </p:extLst>
  </p:cSld>
  <p:clrMap bg1="lt1" tx1="dk1" bg2="lt2" tx2="dk2" accent1="accent1" accent2="accent2" accent3="accent3" accent4="accent4" accent5="accent5" accent6="accent6" hlink="hlink" folHlink="folHlink"/>
  <p:notesStyle>
    <a:lvl1pPr marL="0" algn="l" defTabSz="3657417" rtl="0" eaLnBrk="1" latinLnBrk="0" hangingPunct="1">
      <a:defRPr sz="4800" kern="1200">
        <a:solidFill>
          <a:schemeClr val="tx1"/>
        </a:solidFill>
        <a:latin typeface="+mn-lt"/>
        <a:ea typeface="+mn-ea"/>
        <a:cs typeface="+mn-cs"/>
      </a:defRPr>
    </a:lvl1pPr>
    <a:lvl2pPr marL="1828709" algn="l" defTabSz="3657417" rtl="0" eaLnBrk="1" latinLnBrk="0" hangingPunct="1">
      <a:defRPr sz="4800" kern="1200">
        <a:solidFill>
          <a:schemeClr val="tx1"/>
        </a:solidFill>
        <a:latin typeface="+mn-lt"/>
        <a:ea typeface="+mn-ea"/>
        <a:cs typeface="+mn-cs"/>
      </a:defRPr>
    </a:lvl2pPr>
    <a:lvl3pPr marL="3657417" algn="l" defTabSz="3657417" rtl="0" eaLnBrk="1" latinLnBrk="0" hangingPunct="1">
      <a:defRPr sz="4800" kern="1200">
        <a:solidFill>
          <a:schemeClr val="tx1"/>
        </a:solidFill>
        <a:latin typeface="+mn-lt"/>
        <a:ea typeface="+mn-ea"/>
        <a:cs typeface="+mn-cs"/>
      </a:defRPr>
    </a:lvl3pPr>
    <a:lvl4pPr marL="5486126" algn="l" defTabSz="3657417" rtl="0" eaLnBrk="1" latinLnBrk="0" hangingPunct="1">
      <a:defRPr sz="4800" kern="1200">
        <a:solidFill>
          <a:schemeClr val="tx1"/>
        </a:solidFill>
        <a:latin typeface="+mn-lt"/>
        <a:ea typeface="+mn-ea"/>
        <a:cs typeface="+mn-cs"/>
      </a:defRPr>
    </a:lvl4pPr>
    <a:lvl5pPr marL="7314834" algn="l" defTabSz="3657417" rtl="0" eaLnBrk="1" latinLnBrk="0" hangingPunct="1">
      <a:defRPr sz="4800" kern="1200">
        <a:solidFill>
          <a:schemeClr val="tx1"/>
        </a:solidFill>
        <a:latin typeface="+mn-lt"/>
        <a:ea typeface="+mn-ea"/>
        <a:cs typeface="+mn-cs"/>
      </a:defRPr>
    </a:lvl5pPr>
    <a:lvl6pPr marL="9143543" algn="l" defTabSz="3657417" rtl="0" eaLnBrk="1" latinLnBrk="0" hangingPunct="1">
      <a:defRPr sz="4800" kern="1200">
        <a:solidFill>
          <a:schemeClr val="tx1"/>
        </a:solidFill>
        <a:latin typeface="+mn-lt"/>
        <a:ea typeface="+mn-ea"/>
        <a:cs typeface="+mn-cs"/>
      </a:defRPr>
    </a:lvl6pPr>
    <a:lvl7pPr marL="10972251" algn="l" defTabSz="3657417" rtl="0" eaLnBrk="1" latinLnBrk="0" hangingPunct="1">
      <a:defRPr sz="4800" kern="1200">
        <a:solidFill>
          <a:schemeClr val="tx1"/>
        </a:solidFill>
        <a:latin typeface="+mn-lt"/>
        <a:ea typeface="+mn-ea"/>
        <a:cs typeface="+mn-cs"/>
      </a:defRPr>
    </a:lvl7pPr>
    <a:lvl8pPr marL="12800960" algn="l" defTabSz="3657417" rtl="0" eaLnBrk="1" latinLnBrk="0" hangingPunct="1">
      <a:defRPr sz="4800" kern="1200">
        <a:solidFill>
          <a:schemeClr val="tx1"/>
        </a:solidFill>
        <a:latin typeface="+mn-lt"/>
        <a:ea typeface="+mn-ea"/>
        <a:cs typeface="+mn-cs"/>
      </a:defRPr>
    </a:lvl8pPr>
    <a:lvl9pPr marL="14629668" algn="l" defTabSz="3657417" rtl="0" eaLnBrk="1" latinLnBrk="0" hangingPunct="1">
      <a:defRPr sz="4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8388" y="1143000"/>
            <a:ext cx="2181225" cy="3086100"/>
          </a:xfrm>
        </p:spPr>
      </p:sp>
      <p:sp>
        <p:nvSpPr>
          <p:cNvPr id="3" name="Notes Placeholder 2"/>
          <p:cNvSpPr>
            <a:spLocks noGrp="1"/>
          </p:cNvSpPr>
          <p:nvPr>
            <p:ph type="body" idx="1"/>
          </p:nvPr>
        </p:nvSpPr>
        <p:spPr/>
        <p:txBody>
          <a:bodyPr/>
          <a:lstStyle/>
          <a:p>
            <a:endParaRPr lang="en-KR" dirty="0"/>
          </a:p>
        </p:txBody>
      </p:sp>
      <p:sp>
        <p:nvSpPr>
          <p:cNvPr id="4" name="Slide Number Placeholder 3"/>
          <p:cNvSpPr>
            <a:spLocks noGrp="1"/>
          </p:cNvSpPr>
          <p:nvPr>
            <p:ph type="sldNum" sz="quarter" idx="5"/>
          </p:nvPr>
        </p:nvSpPr>
        <p:spPr/>
        <p:txBody>
          <a:bodyPr/>
          <a:lstStyle/>
          <a:p>
            <a:fld id="{093B13EF-3912-834D-9CAA-5BB44811D08C}" type="slidenum">
              <a:rPr lang="en-KR" smtClean="0"/>
              <a:t>1</a:t>
            </a:fld>
            <a:endParaRPr lang="en-KR"/>
          </a:p>
        </p:txBody>
      </p:sp>
    </p:spTree>
    <p:extLst>
      <p:ext uri="{BB962C8B-B14F-4D97-AF65-F5344CB8AC3E}">
        <p14:creationId xmlns:p14="http://schemas.microsoft.com/office/powerpoint/2010/main" val="3313795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B8022F-0A6A-40F1-331F-C32F9DC874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0AC903-BB5B-2592-BFD2-F19BD2D598E9}"/>
              </a:ext>
            </a:extLst>
          </p:cNvPr>
          <p:cNvSpPr>
            <a:spLocks noGrp="1" noRot="1" noChangeAspect="1"/>
          </p:cNvSpPr>
          <p:nvPr>
            <p:ph type="sldImg"/>
          </p:nvPr>
        </p:nvSpPr>
        <p:spPr>
          <a:xfrm>
            <a:off x="2338388" y="1143000"/>
            <a:ext cx="2181225" cy="3086100"/>
          </a:xfrm>
        </p:spPr>
      </p:sp>
      <p:sp>
        <p:nvSpPr>
          <p:cNvPr id="3" name="Notes Placeholder 2">
            <a:extLst>
              <a:ext uri="{FF2B5EF4-FFF2-40B4-BE49-F238E27FC236}">
                <a16:creationId xmlns:a16="http://schemas.microsoft.com/office/drawing/2014/main" id="{ED3F2F73-4AA1-3614-AFD8-6E8A7529874E}"/>
              </a:ext>
            </a:extLst>
          </p:cNvPr>
          <p:cNvSpPr>
            <a:spLocks noGrp="1"/>
          </p:cNvSpPr>
          <p:nvPr>
            <p:ph type="body" idx="1"/>
          </p:nvPr>
        </p:nvSpPr>
        <p:spPr/>
        <p:txBody>
          <a:bodyPr/>
          <a:lstStyle/>
          <a:p>
            <a:endParaRPr lang="en-KR" dirty="0"/>
          </a:p>
        </p:txBody>
      </p:sp>
      <p:sp>
        <p:nvSpPr>
          <p:cNvPr id="4" name="Slide Number Placeholder 3">
            <a:extLst>
              <a:ext uri="{FF2B5EF4-FFF2-40B4-BE49-F238E27FC236}">
                <a16:creationId xmlns:a16="http://schemas.microsoft.com/office/drawing/2014/main" id="{B79887B3-6E6E-EBBA-B234-8A49C0DDF12B}"/>
              </a:ext>
            </a:extLst>
          </p:cNvPr>
          <p:cNvSpPr>
            <a:spLocks noGrp="1"/>
          </p:cNvSpPr>
          <p:nvPr>
            <p:ph type="sldNum" sz="quarter" idx="5"/>
          </p:nvPr>
        </p:nvSpPr>
        <p:spPr/>
        <p:txBody>
          <a:bodyPr/>
          <a:lstStyle/>
          <a:p>
            <a:fld id="{093B13EF-3912-834D-9CAA-5BB44811D08C}" type="slidenum">
              <a:rPr lang="en-KR" smtClean="0"/>
              <a:t>2</a:t>
            </a:fld>
            <a:endParaRPr lang="en-KR"/>
          </a:p>
        </p:txBody>
      </p:sp>
    </p:spTree>
    <p:extLst>
      <p:ext uri="{BB962C8B-B14F-4D97-AF65-F5344CB8AC3E}">
        <p14:creationId xmlns:p14="http://schemas.microsoft.com/office/powerpoint/2010/main" val="302224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E1A944-0B17-8F41-894E-4FD5CA865BB5}" type="datetimeFigureOut">
              <a:rPr lang="en-KR" smtClean="0"/>
              <a:t>11/2/24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33210288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E1A944-0B17-8F41-894E-4FD5CA865BB5}" type="datetimeFigureOut">
              <a:rPr lang="en-KR" smtClean="0"/>
              <a:t>11/2/24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3622935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E1A944-0B17-8F41-894E-4FD5CA865BB5}" type="datetimeFigureOut">
              <a:rPr lang="en-KR" smtClean="0"/>
              <a:t>11/2/24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787373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E1A944-0B17-8F41-894E-4FD5CA865BB5}" type="datetimeFigureOut">
              <a:rPr lang="en-KR" smtClean="0"/>
              <a:t>11/2/24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2812075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tint val="82000"/>
                  </a:schemeClr>
                </a:solidFill>
              </a:defRPr>
            </a:lvl1pPr>
            <a:lvl2pPr marL="1513743" indent="0">
              <a:buNone/>
              <a:defRPr sz="6622">
                <a:solidFill>
                  <a:schemeClr val="tx1">
                    <a:tint val="82000"/>
                  </a:schemeClr>
                </a:solidFill>
              </a:defRPr>
            </a:lvl2pPr>
            <a:lvl3pPr marL="3027487" indent="0">
              <a:buNone/>
              <a:defRPr sz="5960">
                <a:solidFill>
                  <a:schemeClr val="tx1">
                    <a:tint val="82000"/>
                  </a:schemeClr>
                </a:solidFill>
              </a:defRPr>
            </a:lvl3pPr>
            <a:lvl4pPr marL="4541230" indent="0">
              <a:buNone/>
              <a:defRPr sz="5297">
                <a:solidFill>
                  <a:schemeClr val="tx1">
                    <a:tint val="82000"/>
                  </a:schemeClr>
                </a:solidFill>
              </a:defRPr>
            </a:lvl4pPr>
            <a:lvl5pPr marL="6054974" indent="0">
              <a:buNone/>
              <a:defRPr sz="5297">
                <a:solidFill>
                  <a:schemeClr val="tx1">
                    <a:tint val="82000"/>
                  </a:schemeClr>
                </a:solidFill>
              </a:defRPr>
            </a:lvl5pPr>
            <a:lvl6pPr marL="7568717" indent="0">
              <a:buNone/>
              <a:defRPr sz="5297">
                <a:solidFill>
                  <a:schemeClr val="tx1">
                    <a:tint val="82000"/>
                  </a:schemeClr>
                </a:solidFill>
              </a:defRPr>
            </a:lvl6pPr>
            <a:lvl7pPr marL="9082461" indent="0">
              <a:buNone/>
              <a:defRPr sz="5297">
                <a:solidFill>
                  <a:schemeClr val="tx1">
                    <a:tint val="82000"/>
                  </a:schemeClr>
                </a:solidFill>
              </a:defRPr>
            </a:lvl7pPr>
            <a:lvl8pPr marL="10596204" indent="0">
              <a:buNone/>
              <a:defRPr sz="5297">
                <a:solidFill>
                  <a:schemeClr val="tx1">
                    <a:tint val="82000"/>
                  </a:schemeClr>
                </a:solidFill>
              </a:defRPr>
            </a:lvl8pPr>
            <a:lvl9pPr marL="12109948" indent="0">
              <a:buNone/>
              <a:defRPr sz="5297">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E1A944-0B17-8F41-894E-4FD5CA865BB5}" type="datetimeFigureOut">
              <a:rPr lang="en-KR" smtClean="0"/>
              <a:t>11/2/24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79378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E1A944-0B17-8F41-894E-4FD5CA865BB5}" type="datetimeFigureOut">
              <a:rPr lang="en-KR" smtClean="0"/>
              <a:t>11/2/24</a:t>
            </a:fld>
            <a:endParaRPr lang="en-KR"/>
          </a:p>
        </p:txBody>
      </p:sp>
      <p:sp>
        <p:nvSpPr>
          <p:cNvPr id="6" name="Footer Placeholder 5"/>
          <p:cNvSpPr>
            <a:spLocks noGrp="1"/>
          </p:cNvSpPr>
          <p:nvPr>
            <p:ph type="ftr" sz="quarter" idx="11"/>
          </p:nvPr>
        </p:nvSpPr>
        <p:spPr/>
        <p:txBody>
          <a:bodyPr/>
          <a:lstStyle/>
          <a:p>
            <a:endParaRPr lang="en-KR"/>
          </a:p>
        </p:txBody>
      </p:sp>
      <p:sp>
        <p:nvSpPr>
          <p:cNvPr id="7" name="Slide Number Placeholder 6"/>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1306825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E1A944-0B17-8F41-894E-4FD5CA865BB5}" type="datetimeFigureOut">
              <a:rPr lang="en-KR" smtClean="0"/>
              <a:t>11/2/24</a:t>
            </a:fld>
            <a:endParaRPr lang="en-KR"/>
          </a:p>
        </p:txBody>
      </p:sp>
      <p:sp>
        <p:nvSpPr>
          <p:cNvPr id="8" name="Footer Placeholder 7"/>
          <p:cNvSpPr>
            <a:spLocks noGrp="1"/>
          </p:cNvSpPr>
          <p:nvPr>
            <p:ph type="ftr" sz="quarter" idx="11"/>
          </p:nvPr>
        </p:nvSpPr>
        <p:spPr/>
        <p:txBody>
          <a:bodyPr/>
          <a:lstStyle/>
          <a:p>
            <a:endParaRPr lang="en-KR"/>
          </a:p>
        </p:txBody>
      </p:sp>
      <p:sp>
        <p:nvSpPr>
          <p:cNvPr id="9" name="Slide Number Placeholder 8"/>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2538219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E1A944-0B17-8F41-894E-4FD5CA865BB5}" type="datetimeFigureOut">
              <a:rPr lang="en-KR" smtClean="0"/>
              <a:t>11/2/24</a:t>
            </a:fld>
            <a:endParaRPr lang="en-KR"/>
          </a:p>
        </p:txBody>
      </p:sp>
      <p:sp>
        <p:nvSpPr>
          <p:cNvPr id="4" name="Footer Placeholder 3"/>
          <p:cNvSpPr>
            <a:spLocks noGrp="1"/>
          </p:cNvSpPr>
          <p:nvPr>
            <p:ph type="ftr" sz="quarter" idx="11"/>
          </p:nvPr>
        </p:nvSpPr>
        <p:spPr/>
        <p:txBody>
          <a:bodyPr/>
          <a:lstStyle/>
          <a:p>
            <a:endParaRPr lang="en-KR"/>
          </a:p>
        </p:txBody>
      </p:sp>
      <p:sp>
        <p:nvSpPr>
          <p:cNvPr id="5" name="Slide Number Placeholder 4"/>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916177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E1A944-0B17-8F41-894E-4FD5CA865BB5}" type="datetimeFigureOut">
              <a:rPr lang="en-KR" smtClean="0"/>
              <a:t>11/2/24</a:t>
            </a:fld>
            <a:endParaRPr lang="en-KR"/>
          </a:p>
        </p:txBody>
      </p:sp>
      <p:sp>
        <p:nvSpPr>
          <p:cNvPr id="3" name="Footer Placeholder 2"/>
          <p:cNvSpPr>
            <a:spLocks noGrp="1"/>
          </p:cNvSpPr>
          <p:nvPr>
            <p:ph type="ftr" sz="quarter" idx="11"/>
          </p:nvPr>
        </p:nvSpPr>
        <p:spPr/>
        <p:txBody>
          <a:bodyPr/>
          <a:lstStyle/>
          <a:p>
            <a:endParaRPr lang="en-KR"/>
          </a:p>
        </p:txBody>
      </p:sp>
      <p:sp>
        <p:nvSpPr>
          <p:cNvPr id="4" name="Slide Number Placeholder 3"/>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3593881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DFE1A944-0B17-8F41-894E-4FD5CA865BB5}" type="datetimeFigureOut">
              <a:rPr lang="en-KR" smtClean="0"/>
              <a:t>11/2/24</a:t>
            </a:fld>
            <a:endParaRPr lang="en-KR"/>
          </a:p>
        </p:txBody>
      </p:sp>
      <p:sp>
        <p:nvSpPr>
          <p:cNvPr id="6" name="Footer Placeholder 5"/>
          <p:cNvSpPr>
            <a:spLocks noGrp="1"/>
          </p:cNvSpPr>
          <p:nvPr>
            <p:ph type="ftr" sz="quarter" idx="11"/>
          </p:nvPr>
        </p:nvSpPr>
        <p:spPr/>
        <p:txBody>
          <a:bodyPr/>
          <a:lstStyle/>
          <a:p>
            <a:endParaRPr lang="en-KR"/>
          </a:p>
        </p:txBody>
      </p:sp>
      <p:sp>
        <p:nvSpPr>
          <p:cNvPr id="7" name="Slide Number Placeholder 6"/>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1383653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DFE1A944-0B17-8F41-894E-4FD5CA865BB5}" type="datetimeFigureOut">
              <a:rPr lang="en-KR" smtClean="0"/>
              <a:t>11/2/24</a:t>
            </a:fld>
            <a:endParaRPr lang="en-KR"/>
          </a:p>
        </p:txBody>
      </p:sp>
      <p:sp>
        <p:nvSpPr>
          <p:cNvPr id="6" name="Footer Placeholder 5"/>
          <p:cNvSpPr>
            <a:spLocks noGrp="1"/>
          </p:cNvSpPr>
          <p:nvPr>
            <p:ph type="ftr" sz="quarter" idx="11"/>
          </p:nvPr>
        </p:nvSpPr>
        <p:spPr/>
        <p:txBody>
          <a:bodyPr/>
          <a:lstStyle/>
          <a:p>
            <a:endParaRPr lang="en-KR"/>
          </a:p>
        </p:txBody>
      </p:sp>
      <p:sp>
        <p:nvSpPr>
          <p:cNvPr id="7" name="Slide Number Placeholder 6"/>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36895472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82000"/>
                  </a:schemeClr>
                </a:solidFill>
              </a:defRPr>
            </a:lvl1pPr>
          </a:lstStyle>
          <a:p>
            <a:fld id="{DFE1A944-0B17-8F41-894E-4FD5CA865BB5}" type="datetimeFigureOut">
              <a:rPr lang="en-KR" smtClean="0"/>
              <a:t>11/2/24</a:t>
            </a:fld>
            <a:endParaRPr lang="en-KR"/>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82000"/>
                  </a:schemeClr>
                </a:solidFill>
              </a:defRPr>
            </a:lvl1pPr>
          </a:lstStyle>
          <a:p>
            <a:endParaRPr lang="en-KR"/>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82000"/>
                  </a:schemeClr>
                </a:solidFill>
              </a:defRPr>
            </a:lvl1pPr>
          </a:lstStyle>
          <a:p>
            <a:fld id="{51C7336F-3DF6-F740-ABB9-136D3F2CE304}" type="slidenum">
              <a:rPr lang="en-KR" smtClean="0"/>
              <a:t>‹#›</a:t>
            </a:fld>
            <a:endParaRPr lang="en-KR"/>
          </a:p>
        </p:txBody>
      </p:sp>
    </p:spTree>
    <p:extLst>
      <p:ext uri="{BB962C8B-B14F-4D97-AF65-F5344CB8AC3E}">
        <p14:creationId xmlns:p14="http://schemas.microsoft.com/office/powerpoint/2010/main" val="21220562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656C60E-B8B6-2A4E-76FD-64485254A3C7}"/>
              </a:ext>
            </a:extLst>
          </p:cNvPr>
          <p:cNvSpPr>
            <a:spLocks noGrp="1" noRot="1" noMove="1" noResize="1" noEditPoints="1" noAdjustHandles="1" noChangeArrowheads="1" noChangeShapeType="1"/>
          </p:cNvSpPr>
          <p:nvPr/>
        </p:nvSpPr>
        <p:spPr>
          <a:xfrm>
            <a:off x="266707" y="389216"/>
            <a:ext cx="29679886" cy="42025330"/>
          </a:xfrm>
          <a:prstGeom prst="rect">
            <a:avLst/>
          </a:prstGeom>
          <a:ln w="76200">
            <a:solidFill>
              <a:srgbClr val="00417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KR" sz="1580" dirty="0"/>
          </a:p>
        </p:txBody>
      </p:sp>
      <p:sp>
        <p:nvSpPr>
          <p:cNvPr id="5" name="Rectangle 4">
            <a:extLst>
              <a:ext uri="{FF2B5EF4-FFF2-40B4-BE49-F238E27FC236}">
                <a16:creationId xmlns:a16="http://schemas.microsoft.com/office/drawing/2014/main" id="{C9B3F3DF-8248-A62C-AE6A-4249A7810589}"/>
              </a:ext>
            </a:extLst>
          </p:cNvPr>
          <p:cNvSpPr>
            <a:spLocks/>
          </p:cNvSpPr>
          <p:nvPr/>
        </p:nvSpPr>
        <p:spPr>
          <a:xfrm>
            <a:off x="266707" y="406506"/>
            <a:ext cx="29679886" cy="6193274"/>
          </a:xfrm>
          <a:prstGeom prst="rect">
            <a:avLst/>
          </a:prstGeom>
          <a:solidFill>
            <a:srgbClr val="004170"/>
          </a:solidFill>
          <a:ln>
            <a:solidFill>
              <a:srgbClr val="00417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sz="1580"/>
          </a:p>
        </p:txBody>
      </p:sp>
      <p:cxnSp>
        <p:nvCxnSpPr>
          <p:cNvPr id="12" name="Straight Connector 11">
            <a:extLst>
              <a:ext uri="{FF2B5EF4-FFF2-40B4-BE49-F238E27FC236}">
                <a16:creationId xmlns:a16="http://schemas.microsoft.com/office/drawing/2014/main" id="{68A9A21B-9E18-044B-AB41-CC68D01AE8FD}"/>
              </a:ext>
            </a:extLst>
          </p:cNvPr>
          <p:cNvCxnSpPr>
            <a:cxnSpLocks noGrp="1" noRot="1" noMove="1" noResize="1" noEditPoints="1" noAdjustHandles="1" noChangeArrowheads="1" noChangeShapeType="1"/>
          </p:cNvCxnSpPr>
          <p:nvPr/>
        </p:nvCxnSpPr>
        <p:spPr>
          <a:xfrm>
            <a:off x="15137606" y="389216"/>
            <a:ext cx="0" cy="42025331"/>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pic>
        <p:nvPicPr>
          <p:cNvPr id="1032" name="Picture 8">
            <a:extLst>
              <a:ext uri="{FF2B5EF4-FFF2-40B4-BE49-F238E27FC236}">
                <a16:creationId xmlns:a16="http://schemas.microsoft.com/office/drawing/2014/main" id="{24089FBD-CAAF-49B8-77FD-EBBDA96733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3970" y="1328802"/>
            <a:ext cx="3274701" cy="32747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B8C50AB-6190-F784-7161-2064DF25E1A0}"/>
              </a:ext>
            </a:extLst>
          </p:cNvPr>
          <p:cNvSpPr txBox="1"/>
          <p:nvPr/>
        </p:nvSpPr>
        <p:spPr>
          <a:xfrm>
            <a:off x="5057692" y="771755"/>
            <a:ext cx="20097916" cy="2123658"/>
          </a:xfrm>
          <a:prstGeom prst="rect">
            <a:avLst/>
          </a:prstGeom>
          <a:noFill/>
        </p:spPr>
        <p:txBody>
          <a:bodyPr wrap="square" rtlCol="0">
            <a:spAutoFit/>
          </a:bodyPr>
          <a:lstStyle/>
          <a:p>
            <a:pPr algn="ctr"/>
            <a:r>
              <a:rPr lang="en-US" altLang="ko-KR" sz="6600" dirty="0">
                <a:solidFill>
                  <a:schemeClr val="bg1"/>
                </a:solidFill>
                <a:effectLst/>
                <a:latin typeface="Times New Roman" panose="02020603050405020304" pitchFamily="18" charset="0"/>
                <a:ea typeface="Tahoma" panose="020B0604030504040204" pitchFamily="34" charset="0"/>
                <a:cs typeface="Times New Roman" panose="02020603050405020304" pitchFamily="18" charset="0"/>
              </a:rPr>
              <a:t>Eigenvalue-Based Preprocessing for Tissue Extraction</a:t>
            </a:r>
          </a:p>
          <a:p>
            <a:pPr algn="ctr"/>
            <a:r>
              <a:rPr lang="en-US" altLang="ko-KR" sz="66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From Pathology Image slides</a:t>
            </a:r>
            <a:endParaRPr lang="en-US" altLang="ko-KR" sz="6600" dirty="0">
              <a:solidFill>
                <a:schemeClr val="bg1"/>
              </a:solidFill>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3C764290-2D33-DB8C-F73F-8C2CE8FEC968}"/>
              </a:ext>
            </a:extLst>
          </p:cNvPr>
          <p:cNvSpPr txBox="1"/>
          <p:nvPr/>
        </p:nvSpPr>
        <p:spPr>
          <a:xfrm>
            <a:off x="6790327" y="3213383"/>
            <a:ext cx="16694553" cy="830997"/>
          </a:xfrm>
          <a:prstGeom prst="rect">
            <a:avLst/>
          </a:prstGeom>
          <a:noFill/>
        </p:spPr>
        <p:txBody>
          <a:bodyPr wrap="square" rtlCol="0">
            <a:spAutoFit/>
          </a:bodyPr>
          <a:lstStyle/>
          <a:p>
            <a:pPr algn="ctr" latinLnBrk="1"/>
            <a:r>
              <a:rPr lang="en-US" altLang="ko-KR" sz="4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Do-Hyun Lim</a:t>
            </a:r>
            <a:r>
              <a:rPr lang="en-US" altLang="ko-KR" sz="4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1</a:t>
            </a:r>
            <a:endParaRPr lang="en-KR" altLang="ko-KR" sz="4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p:txBody>
      </p:sp>
      <p:sp>
        <p:nvSpPr>
          <p:cNvPr id="10" name="TextBox 9">
            <a:extLst>
              <a:ext uri="{FF2B5EF4-FFF2-40B4-BE49-F238E27FC236}">
                <a16:creationId xmlns:a16="http://schemas.microsoft.com/office/drawing/2014/main" id="{2B53627E-7013-D704-5892-DF7E78CDA4A6}"/>
              </a:ext>
            </a:extLst>
          </p:cNvPr>
          <p:cNvSpPr txBox="1"/>
          <p:nvPr/>
        </p:nvSpPr>
        <p:spPr>
          <a:xfrm>
            <a:off x="5212780" y="4037224"/>
            <a:ext cx="19787739" cy="784830"/>
          </a:xfrm>
          <a:prstGeom prst="rect">
            <a:avLst/>
          </a:prstGeom>
          <a:noFill/>
        </p:spPr>
        <p:txBody>
          <a:bodyPr wrap="square">
            <a:spAutoFit/>
          </a:bodyPr>
          <a:lstStyle/>
          <a:p>
            <a:pPr algn="ctr" latinLnBrk="1"/>
            <a:r>
              <a:rPr lang="en-US" sz="4500" kern="100" dirty="0">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Department of Computer Science, </a:t>
            </a:r>
            <a:r>
              <a:rPr lang="en-US" sz="4500" kern="100" dirty="0" err="1">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Hanyang</a:t>
            </a:r>
            <a:r>
              <a:rPr lang="en-US" sz="4500" kern="100" dirty="0">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 University, Seoul, Republic of Korea</a:t>
            </a:r>
            <a:endParaRPr lang="en-KR" sz="4500" kern="100" dirty="0">
              <a:solidFill>
                <a:schemeClr val="bg1"/>
              </a:solidFill>
              <a:latin typeface="Malgun Gothic" panose="020B0503020000020004" pitchFamily="34" charset="-127"/>
              <a:ea typeface="Malgun Gothic" panose="020B0503020000020004" pitchFamily="34" charset="-127"/>
              <a:cs typeface="Times New Roman" panose="02020603050405020304" pitchFamily="18" charset="0"/>
            </a:endParaRPr>
          </a:p>
        </p:txBody>
      </p:sp>
      <p:sp>
        <p:nvSpPr>
          <p:cNvPr id="18" name="TextBox 17">
            <a:extLst>
              <a:ext uri="{FF2B5EF4-FFF2-40B4-BE49-F238E27FC236}">
                <a16:creationId xmlns:a16="http://schemas.microsoft.com/office/drawing/2014/main" id="{B1804E20-8A99-A244-DA21-690C7F5A65EC}"/>
              </a:ext>
            </a:extLst>
          </p:cNvPr>
          <p:cNvSpPr txBox="1"/>
          <p:nvPr/>
        </p:nvSpPr>
        <p:spPr>
          <a:xfrm>
            <a:off x="2839090" y="6856989"/>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Introduction</a:t>
            </a:r>
          </a:p>
        </p:txBody>
      </p:sp>
      <p:sp>
        <p:nvSpPr>
          <p:cNvPr id="19" name="TextBox 18">
            <a:extLst>
              <a:ext uri="{FF2B5EF4-FFF2-40B4-BE49-F238E27FC236}">
                <a16:creationId xmlns:a16="http://schemas.microsoft.com/office/drawing/2014/main" id="{417494E9-01F9-2A76-9145-889AA9CE092C}"/>
              </a:ext>
            </a:extLst>
          </p:cNvPr>
          <p:cNvSpPr txBox="1"/>
          <p:nvPr/>
        </p:nvSpPr>
        <p:spPr>
          <a:xfrm>
            <a:off x="571938" y="8055790"/>
            <a:ext cx="14260437" cy="5940088"/>
          </a:xfrm>
          <a:prstGeom prst="rect">
            <a:avLst/>
          </a:prstGeom>
          <a:noFill/>
        </p:spPr>
        <p:txBody>
          <a:bodyPr wrap="square" rtlCol="0">
            <a:spAutoFit/>
          </a:bodyPr>
          <a:lstStyle/>
          <a:p>
            <a:pPr algn="just"/>
            <a:r>
              <a:rPr lang="en" altLang="ko-KR" sz="4000" dirty="0">
                <a:latin typeface="Times New Roman" panose="02020603050405020304" pitchFamily="18" charset="0"/>
                <a:cs typeface="Times New Roman" panose="02020603050405020304" pitchFamily="18" charset="0"/>
              </a:rPr>
              <a:t>In various biological fields, tissue samples are frequently collected from subjects and analyzed as image slides. These pathology image slides often contain not only the tissue of interest but also extraneous elements, including background regions and markings, which can compromise analysis accuracy.</a:t>
            </a:r>
          </a:p>
          <a:p>
            <a:pPr algn="just"/>
            <a:endParaRPr lang="en" altLang="ko-KR" sz="2000" dirty="0">
              <a:latin typeface="Times New Roman" panose="02020603050405020304" pitchFamily="18" charset="0"/>
              <a:cs typeface="Times New Roman" panose="02020603050405020304" pitchFamily="18" charset="0"/>
            </a:endParaRPr>
          </a:p>
          <a:p>
            <a:pPr algn="just"/>
            <a:r>
              <a:rPr lang="en" altLang="ko-KR" sz="4000" dirty="0">
                <a:latin typeface="Times New Roman" panose="02020603050405020304" pitchFamily="18" charset="0"/>
                <a:cs typeface="Times New Roman" panose="02020603050405020304" pitchFamily="18" charset="0"/>
              </a:rPr>
              <a:t>To accurately isolate tissue regions, precise preprocessing is essential. By extracting each element’s features using simple algorithms, we can effectively distinguish tissue from unwanted elements.</a:t>
            </a:r>
          </a:p>
        </p:txBody>
      </p:sp>
      <p:sp>
        <p:nvSpPr>
          <p:cNvPr id="20" name="TextBox 19">
            <a:extLst>
              <a:ext uri="{FF2B5EF4-FFF2-40B4-BE49-F238E27FC236}">
                <a16:creationId xmlns:a16="http://schemas.microsoft.com/office/drawing/2014/main" id="{A108A2C3-DF2B-B523-0F31-133ADB1B04A5}"/>
              </a:ext>
            </a:extLst>
          </p:cNvPr>
          <p:cNvSpPr txBox="1"/>
          <p:nvPr/>
        </p:nvSpPr>
        <p:spPr>
          <a:xfrm>
            <a:off x="2786177" y="20499873"/>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Method</a:t>
            </a:r>
          </a:p>
        </p:txBody>
      </p:sp>
      <p:sp>
        <p:nvSpPr>
          <p:cNvPr id="24" name="TextBox 23">
            <a:extLst>
              <a:ext uri="{FF2B5EF4-FFF2-40B4-BE49-F238E27FC236}">
                <a16:creationId xmlns:a16="http://schemas.microsoft.com/office/drawing/2014/main" id="{587E36D1-99C3-D3FE-BE70-A987CABC7906}"/>
              </a:ext>
            </a:extLst>
          </p:cNvPr>
          <p:cNvSpPr txBox="1"/>
          <p:nvPr/>
        </p:nvSpPr>
        <p:spPr>
          <a:xfrm>
            <a:off x="17629913" y="15424628"/>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Results</a:t>
            </a:r>
          </a:p>
        </p:txBody>
      </p:sp>
      <p:cxnSp>
        <p:nvCxnSpPr>
          <p:cNvPr id="25" name="Straight Connector 24">
            <a:extLst>
              <a:ext uri="{FF2B5EF4-FFF2-40B4-BE49-F238E27FC236}">
                <a16:creationId xmlns:a16="http://schemas.microsoft.com/office/drawing/2014/main" id="{80BCE10F-DF99-3C75-630E-575E47BD3E9C}"/>
              </a:ext>
            </a:extLst>
          </p:cNvPr>
          <p:cNvCxnSpPr>
            <a:cxnSpLocks/>
          </p:cNvCxnSpPr>
          <p:nvPr/>
        </p:nvCxnSpPr>
        <p:spPr>
          <a:xfrm>
            <a:off x="571938" y="15054081"/>
            <a:ext cx="1392354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1029" name="TextBox 1028">
            <a:extLst>
              <a:ext uri="{FF2B5EF4-FFF2-40B4-BE49-F238E27FC236}">
                <a16:creationId xmlns:a16="http://schemas.microsoft.com/office/drawing/2014/main" id="{64A90486-E767-D8F4-D98D-7BE155146634}"/>
              </a:ext>
            </a:extLst>
          </p:cNvPr>
          <p:cNvSpPr txBox="1"/>
          <p:nvPr/>
        </p:nvSpPr>
        <p:spPr>
          <a:xfrm>
            <a:off x="17629913" y="26795313"/>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Conclusion</a:t>
            </a:r>
          </a:p>
        </p:txBody>
      </p:sp>
      <p:sp>
        <p:nvSpPr>
          <p:cNvPr id="1036" name="TextBox 1035">
            <a:extLst>
              <a:ext uri="{FF2B5EF4-FFF2-40B4-BE49-F238E27FC236}">
                <a16:creationId xmlns:a16="http://schemas.microsoft.com/office/drawing/2014/main" id="{2FCFD8B4-CFA3-A8FF-EC2C-5EC7B8B54993}"/>
              </a:ext>
            </a:extLst>
          </p:cNvPr>
          <p:cNvSpPr txBox="1"/>
          <p:nvPr/>
        </p:nvSpPr>
        <p:spPr>
          <a:xfrm>
            <a:off x="2786177" y="15424628"/>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Objective</a:t>
            </a:r>
          </a:p>
        </p:txBody>
      </p:sp>
      <p:sp>
        <p:nvSpPr>
          <p:cNvPr id="1038" name="TextBox 1037">
            <a:extLst>
              <a:ext uri="{FF2B5EF4-FFF2-40B4-BE49-F238E27FC236}">
                <a16:creationId xmlns:a16="http://schemas.microsoft.com/office/drawing/2014/main" id="{E44F556A-B630-BB1B-F193-B2965AA45846}"/>
              </a:ext>
            </a:extLst>
          </p:cNvPr>
          <p:cNvSpPr txBox="1"/>
          <p:nvPr/>
        </p:nvSpPr>
        <p:spPr>
          <a:xfrm>
            <a:off x="571938" y="16793229"/>
            <a:ext cx="14260437" cy="2246769"/>
          </a:xfrm>
          <a:prstGeom prst="rect">
            <a:avLst/>
          </a:prstGeom>
          <a:noFill/>
        </p:spPr>
        <p:txBody>
          <a:bodyPr wrap="square" rtlCol="0">
            <a:spAutoFit/>
          </a:bodyPr>
          <a:lstStyle/>
          <a:p>
            <a:pPr algn="just"/>
            <a:r>
              <a:rPr lang="en" altLang="ko-KR" sz="4000" dirty="0">
                <a:latin typeface="Times New Roman" panose="02020603050405020304" pitchFamily="18" charset="0"/>
                <a:cs typeface="Times New Roman" panose="02020603050405020304" pitchFamily="18" charset="0"/>
              </a:rPr>
              <a:t>Extract eigenvalues and eigenvectors from patches containing each element to analyze their features.</a:t>
            </a:r>
          </a:p>
          <a:p>
            <a:pPr algn="just"/>
            <a:endParaRPr lang="en" altLang="ko-KR" sz="2000" dirty="0">
              <a:latin typeface="Times New Roman" panose="02020603050405020304" pitchFamily="18" charset="0"/>
              <a:cs typeface="Times New Roman" panose="02020603050405020304" pitchFamily="18" charset="0"/>
            </a:endParaRPr>
          </a:p>
          <a:p>
            <a:pPr algn="just"/>
            <a:r>
              <a:rPr lang="en" altLang="ko-KR" sz="4000" dirty="0">
                <a:latin typeface="Times New Roman" panose="02020603050405020304" pitchFamily="18" charset="0"/>
                <a:cs typeface="Times New Roman" panose="02020603050405020304" pitchFamily="18" charset="0"/>
              </a:rPr>
              <a:t>Set an appropriate threshold to extract only tissue.</a:t>
            </a:r>
          </a:p>
        </p:txBody>
      </p:sp>
      <p:sp>
        <p:nvSpPr>
          <p:cNvPr id="2" name="TextBox 1">
            <a:extLst>
              <a:ext uri="{FF2B5EF4-FFF2-40B4-BE49-F238E27FC236}">
                <a16:creationId xmlns:a16="http://schemas.microsoft.com/office/drawing/2014/main" id="{A79BCDE4-0F34-4C91-DB0D-733942C6A18F}"/>
              </a:ext>
            </a:extLst>
          </p:cNvPr>
          <p:cNvSpPr txBox="1"/>
          <p:nvPr/>
        </p:nvSpPr>
        <p:spPr>
          <a:xfrm>
            <a:off x="5243735" y="5110030"/>
            <a:ext cx="19787739" cy="784830"/>
          </a:xfrm>
          <a:prstGeom prst="rect">
            <a:avLst/>
          </a:prstGeom>
          <a:noFill/>
        </p:spPr>
        <p:txBody>
          <a:bodyPr wrap="square">
            <a:spAutoFit/>
          </a:bodyPr>
          <a:lstStyle/>
          <a:p>
            <a:pPr algn="ctr" latinLnBrk="1"/>
            <a:r>
              <a:rPr lang="en-US" sz="4500" kern="100" dirty="0">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ldh991014@hanyang.ac.kr</a:t>
            </a:r>
            <a:endParaRPr lang="en-KR" sz="4500" kern="100" dirty="0">
              <a:solidFill>
                <a:schemeClr val="bg1"/>
              </a:solidFill>
              <a:latin typeface="Malgun Gothic" panose="020B0503020000020004" pitchFamily="34" charset="-127"/>
              <a:ea typeface="Malgun Gothic" panose="020B0503020000020004" pitchFamily="34" charset="-127"/>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677CDBCC-E2A8-7A90-55FA-D07736A95198}"/>
              </a:ext>
            </a:extLst>
          </p:cNvPr>
          <p:cNvCxnSpPr>
            <a:cxnSpLocks/>
          </p:cNvCxnSpPr>
          <p:nvPr/>
        </p:nvCxnSpPr>
        <p:spPr>
          <a:xfrm>
            <a:off x="15531209" y="26285856"/>
            <a:ext cx="1392354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cxnSp>
        <p:nvCxnSpPr>
          <p:cNvPr id="3" name="Straight Connector 12">
            <a:extLst>
              <a:ext uri="{FF2B5EF4-FFF2-40B4-BE49-F238E27FC236}">
                <a16:creationId xmlns:a16="http://schemas.microsoft.com/office/drawing/2014/main" id="{1D825061-9BC5-CDCD-673E-0524F73CF659}"/>
              </a:ext>
            </a:extLst>
          </p:cNvPr>
          <p:cNvCxnSpPr>
            <a:cxnSpLocks/>
          </p:cNvCxnSpPr>
          <p:nvPr/>
        </p:nvCxnSpPr>
        <p:spPr>
          <a:xfrm>
            <a:off x="571938" y="20023851"/>
            <a:ext cx="1392354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2132300E-D7F2-39A5-305D-581E048F1536}"/>
              </a:ext>
            </a:extLst>
          </p:cNvPr>
          <p:cNvSpPr txBox="1"/>
          <p:nvPr/>
        </p:nvSpPr>
        <p:spPr>
          <a:xfrm>
            <a:off x="571938" y="21884152"/>
            <a:ext cx="14260437" cy="12403395"/>
          </a:xfrm>
          <a:prstGeom prst="rect">
            <a:avLst/>
          </a:prstGeom>
          <a:noFill/>
        </p:spPr>
        <p:txBody>
          <a:bodyPr wrap="square" rtlCol="0">
            <a:spAutoFit/>
          </a:bodyPr>
          <a:lstStyle/>
          <a:p>
            <a:pPr algn="ctr"/>
            <a:r>
              <a:rPr lang="en" altLang="ko-KR" sz="4000" dirty="0">
                <a:latin typeface="Times New Roman" panose="02020603050405020304" pitchFamily="18" charset="0"/>
                <a:cs typeface="Times New Roman" panose="02020603050405020304" pitchFamily="18" charset="0"/>
              </a:rPr>
              <a:t>&lt;pseudo-code&gt;</a:t>
            </a:r>
          </a:p>
          <a:p>
            <a:pPr algn="ctr"/>
            <a:endParaRPr lang="en" altLang="ko-KR" sz="4000" dirty="0">
              <a:latin typeface="Times New Roman" panose="02020603050405020304" pitchFamily="18" charset="0"/>
              <a:cs typeface="Times New Roman" panose="02020603050405020304" pitchFamily="18" charset="0"/>
            </a:endParaRPr>
          </a:p>
          <a:p>
            <a:pPr algn="just"/>
            <a:r>
              <a:rPr lang="en" altLang="ko-KR" sz="4000" dirty="0">
                <a:latin typeface="Times New Roman" panose="02020603050405020304" pitchFamily="18" charset="0"/>
                <a:cs typeface="Times New Roman" panose="02020603050405020304" pitchFamily="18" charset="0"/>
              </a:rPr>
              <a:t>1</a:t>
            </a:r>
          </a:p>
          <a:p>
            <a:pPr algn="just"/>
            <a:r>
              <a:rPr lang="en" altLang="ko-KR" sz="4000" dirty="0">
                <a:latin typeface="Times New Roman" panose="02020603050405020304" pitchFamily="18" charset="0"/>
                <a:cs typeface="Times New Roman" panose="02020603050405020304" pitchFamily="18" charset="0"/>
              </a:rPr>
              <a:t>2</a:t>
            </a:r>
          </a:p>
          <a:p>
            <a:pPr algn="just"/>
            <a:r>
              <a:rPr lang="en" altLang="ko-KR" sz="4000" dirty="0">
                <a:latin typeface="Times New Roman" panose="02020603050405020304" pitchFamily="18" charset="0"/>
                <a:cs typeface="Times New Roman" panose="02020603050405020304" pitchFamily="18" charset="0"/>
              </a:rPr>
              <a:t>3</a:t>
            </a:r>
          </a:p>
          <a:p>
            <a:pPr algn="just"/>
            <a:r>
              <a:rPr lang="en" altLang="ko-KR" sz="4000" dirty="0">
                <a:latin typeface="Times New Roman" panose="02020603050405020304" pitchFamily="18" charset="0"/>
                <a:cs typeface="Times New Roman" panose="02020603050405020304" pitchFamily="18" charset="0"/>
              </a:rPr>
              <a:t>…</a:t>
            </a:r>
          </a:p>
          <a:p>
            <a:pPr algn="just"/>
            <a:endParaRPr lang="en" altLang="ko-KR" sz="4000" dirty="0">
              <a:latin typeface="Times New Roman" panose="02020603050405020304" pitchFamily="18" charset="0"/>
              <a:cs typeface="Times New Roman" panose="02020603050405020304" pitchFamily="18" charset="0"/>
            </a:endParaRPr>
          </a:p>
          <a:p>
            <a:pPr algn="just"/>
            <a:endParaRPr lang="en" altLang="ko-KR" sz="4000" dirty="0">
              <a:latin typeface="Times New Roman" panose="02020603050405020304" pitchFamily="18" charset="0"/>
              <a:cs typeface="Times New Roman" panose="02020603050405020304" pitchFamily="18" charset="0"/>
            </a:endParaRPr>
          </a:p>
          <a:p>
            <a:pPr algn="just"/>
            <a:endParaRPr lang="en" altLang="ko-KR" sz="4000" dirty="0">
              <a:latin typeface="Times New Roman" panose="02020603050405020304" pitchFamily="18" charset="0"/>
              <a:cs typeface="Times New Roman" panose="02020603050405020304" pitchFamily="18" charset="0"/>
            </a:endParaRPr>
          </a:p>
          <a:p>
            <a:pPr algn="just"/>
            <a:endParaRPr lang="en" altLang="ko-KR" sz="4000" dirty="0">
              <a:latin typeface="Times New Roman" panose="02020603050405020304" pitchFamily="18" charset="0"/>
              <a:cs typeface="Times New Roman" panose="02020603050405020304" pitchFamily="18" charset="0"/>
            </a:endParaRPr>
          </a:p>
          <a:p>
            <a:pPr algn="ctr"/>
            <a:r>
              <a:rPr lang="en" altLang="ko-KR" sz="4000" dirty="0">
                <a:latin typeface="Times New Roman" panose="02020603050405020304" pitchFamily="18" charset="0"/>
                <a:cs typeface="Times New Roman" panose="02020603050405020304" pitchFamily="18" charset="0"/>
              </a:rPr>
              <a:t>&lt;</a:t>
            </a:r>
            <a:r>
              <a:rPr lang="en" altLang="ko-KR" sz="4000" dirty="0" err="1">
                <a:latin typeface="Times New Roman" panose="02020603050405020304" pitchFamily="18" charset="0"/>
                <a:cs typeface="Times New Roman" panose="02020603050405020304" pitchFamily="18" charset="0"/>
              </a:rPr>
              <a:t>eigval</a:t>
            </a:r>
            <a:r>
              <a:rPr lang="ko-KR" altLang="en-US" sz="4000" dirty="0">
                <a:latin typeface="Times New Roman" panose="02020603050405020304" pitchFamily="18" charset="0"/>
                <a:cs typeface="Times New Roman" panose="02020603050405020304" pitchFamily="18" charset="0"/>
              </a:rPr>
              <a:t>로 구분 되는 이유</a:t>
            </a:r>
            <a:r>
              <a:rPr lang="en" altLang="ko-KR" sz="4000" dirty="0">
                <a:latin typeface="Times New Roman" panose="02020603050405020304" pitchFamily="18" charset="0"/>
                <a:cs typeface="Times New Roman" panose="02020603050405020304" pitchFamily="18" charset="0"/>
              </a:rPr>
              <a:t>&gt;</a:t>
            </a:r>
          </a:p>
          <a:p>
            <a:pPr algn="ctr"/>
            <a:endParaRPr lang="en" altLang="ko-KR" sz="4000" dirty="0">
              <a:latin typeface="Times New Roman" panose="02020603050405020304" pitchFamily="18" charset="0"/>
              <a:cs typeface="Times New Roman" panose="02020603050405020304" pitchFamily="18" charset="0"/>
            </a:endParaRPr>
          </a:p>
          <a:p>
            <a:pPr algn="just"/>
            <a:r>
              <a:rPr lang="en" altLang="ko-KR" sz="4000" dirty="0">
                <a:latin typeface="Times New Roman" panose="02020603050405020304" pitchFamily="18" charset="0"/>
                <a:cs typeface="Times New Roman" panose="02020603050405020304" pitchFamily="18" charset="0"/>
              </a:rPr>
              <a:t>Eig_1 &amp; Eig_2 Plot</a:t>
            </a:r>
            <a:r>
              <a:rPr lang="ko-KR" altLang="en-US" sz="4000" dirty="0">
                <a:latin typeface="Times New Roman" panose="02020603050405020304" pitchFamily="18" charset="0"/>
                <a:cs typeface="Times New Roman" panose="02020603050405020304" pitchFamily="18" charset="0"/>
              </a:rPr>
              <a:t> 포함</a:t>
            </a:r>
            <a:endParaRPr lang="en-US" altLang="ko-KR" sz="4000" dirty="0">
              <a:latin typeface="Times New Roman" panose="02020603050405020304" pitchFamily="18" charset="0"/>
              <a:cs typeface="Times New Roman" panose="02020603050405020304" pitchFamily="18" charset="0"/>
            </a:endParaRPr>
          </a:p>
          <a:p>
            <a:pPr algn="just"/>
            <a:endParaRPr lang="en-US" altLang="ko-KR" sz="4000" dirty="0">
              <a:latin typeface="Times New Roman" panose="02020603050405020304" pitchFamily="18" charset="0"/>
              <a:cs typeface="Times New Roman" panose="02020603050405020304" pitchFamily="18" charset="0"/>
            </a:endParaRPr>
          </a:p>
          <a:p>
            <a:pPr algn="just"/>
            <a:endParaRPr lang="en-US" altLang="ko-KR" sz="4000" dirty="0">
              <a:latin typeface="Times New Roman" panose="02020603050405020304" pitchFamily="18" charset="0"/>
              <a:cs typeface="Times New Roman" panose="02020603050405020304" pitchFamily="18" charset="0"/>
            </a:endParaRPr>
          </a:p>
          <a:p>
            <a:pPr algn="just"/>
            <a:endParaRPr lang="en-US" altLang="ko-KR" sz="4000" dirty="0">
              <a:latin typeface="Times New Roman" panose="02020603050405020304" pitchFamily="18" charset="0"/>
              <a:cs typeface="Times New Roman" panose="02020603050405020304" pitchFamily="18" charset="0"/>
            </a:endParaRPr>
          </a:p>
          <a:p>
            <a:pPr algn="just"/>
            <a:endParaRPr lang="en-US" altLang="ko-KR" sz="4000" dirty="0">
              <a:latin typeface="Times New Roman" panose="02020603050405020304" pitchFamily="18" charset="0"/>
              <a:cs typeface="Times New Roman" panose="02020603050405020304" pitchFamily="18" charset="0"/>
            </a:endParaRPr>
          </a:p>
          <a:p>
            <a:pPr algn="just"/>
            <a:endParaRPr lang="en-US" altLang="ko-KR" sz="4000" dirty="0">
              <a:latin typeface="Times New Roman" panose="02020603050405020304" pitchFamily="18" charset="0"/>
              <a:cs typeface="Times New Roman" panose="02020603050405020304" pitchFamily="18" charset="0"/>
            </a:endParaRPr>
          </a:p>
          <a:p>
            <a:pPr algn="just"/>
            <a:endParaRPr lang="en-US" altLang="ko-KR" sz="4000" dirty="0">
              <a:latin typeface="Times New Roman" panose="02020603050405020304" pitchFamily="18" charset="0"/>
              <a:cs typeface="Times New Roman" panose="02020603050405020304" pitchFamily="18" charset="0"/>
            </a:endParaRPr>
          </a:p>
          <a:p>
            <a:pPr algn="just"/>
            <a:endParaRPr lang="en" altLang="ko-KR" sz="4000"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C63F8B00-60FD-D258-6AEB-25E9982B7E73}"/>
              </a:ext>
            </a:extLst>
          </p:cNvPr>
          <p:cNvSpPr txBox="1"/>
          <p:nvPr/>
        </p:nvSpPr>
        <p:spPr>
          <a:xfrm>
            <a:off x="15779734" y="16949747"/>
            <a:ext cx="14260437" cy="4401205"/>
          </a:xfrm>
          <a:prstGeom prst="rect">
            <a:avLst/>
          </a:prstGeom>
          <a:noFill/>
        </p:spPr>
        <p:txBody>
          <a:bodyPr wrap="square" rtlCol="0">
            <a:spAutoFit/>
          </a:bodyPr>
          <a:lstStyle/>
          <a:p>
            <a:pPr algn="ctr"/>
            <a:r>
              <a:rPr lang="en" altLang="ko-KR" sz="4000" dirty="0">
                <a:latin typeface="Times New Roman" panose="02020603050405020304" pitchFamily="18" charset="0"/>
                <a:cs typeface="Times New Roman" panose="02020603050405020304" pitchFamily="18" charset="0"/>
              </a:rPr>
              <a:t>&lt;</a:t>
            </a:r>
            <a:r>
              <a:rPr lang="ko-KR" altLang="en-US" sz="4000" dirty="0">
                <a:latin typeface="Times New Roman" panose="02020603050405020304" pitchFamily="18" charset="0"/>
                <a:cs typeface="Times New Roman" panose="02020603050405020304" pitchFamily="18" charset="0"/>
              </a:rPr>
              <a:t>결과 패치 사진</a:t>
            </a:r>
            <a:r>
              <a:rPr lang="en-US" altLang="ko-KR" sz="4000" dirty="0">
                <a:latin typeface="Times New Roman" panose="02020603050405020304" pitchFamily="18" charset="0"/>
                <a:cs typeface="Times New Roman" panose="02020603050405020304" pitchFamily="18" charset="0"/>
              </a:rPr>
              <a:t>&gt;</a:t>
            </a:r>
          </a:p>
          <a:p>
            <a:pPr algn="ctr"/>
            <a:endParaRPr lang="en-US" altLang="ko-KR" sz="4000" dirty="0">
              <a:latin typeface="Times New Roman" panose="02020603050405020304" pitchFamily="18" charset="0"/>
              <a:cs typeface="Times New Roman" panose="02020603050405020304" pitchFamily="18" charset="0"/>
            </a:endParaRPr>
          </a:p>
          <a:p>
            <a:pPr algn="ctr"/>
            <a:r>
              <a:rPr lang="en-US" altLang="ko-KR" sz="4000" dirty="0">
                <a:latin typeface="Times New Roman" panose="02020603050405020304" pitchFamily="18" charset="0"/>
                <a:cs typeface="Times New Roman" panose="02020603050405020304" pitchFamily="18" charset="0"/>
              </a:rPr>
              <a:t>Tissue Adipose</a:t>
            </a:r>
          </a:p>
          <a:p>
            <a:pPr algn="ctr"/>
            <a:r>
              <a:rPr lang="en-US" altLang="ko-KR" sz="4000" dirty="0">
                <a:latin typeface="Times New Roman" panose="02020603050405020304" pitchFamily="18" charset="0"/>
                <a:cs typeface="Times New Roman" panose="02020603050405020304" pitchFamily="18" charset="0"/>
              </a:rPr>
              <a:t>Back   Marking</a:t>
            </a:r>
          </a:p>
          <a:p>
            <a:pPr algn="ctr"/>
            <a:endParaRPr lang="en-US" altLang="ko-KR" sz="4000" dirty="0">
              <a:latin typeface="Times New Roman" panose="02020603050405020304" pitchFamily="18" charset="0"/>
              <a:cs typeface="Times New Roman" panose="02020603050405020304" pitchFamily="18" charset="0"/>
            </a:endParaRPr>
          </a:p>
          <a:p>
            <a:pPr algn="ctr"/>
            <a:endParaRPr lang="en-US" altLang="ko-KR" sz="4000" dirty="0">
              <a:latin typeface="Times New Roman" panose="02020603050405020304" pitchFamily="18" charset="0"/>
              <a:cs typeface="Times New Roman" panose="02020603050405020304" pitchFamily="18" charset="0"/>
            </a:endParaRPr>
          </a:p>
          <a:p>
            <a:pPr algn="ctr"/>
            <a:endParaRPr lang="en" altLang="ko-KR" sz="4000" dirty="0">
              <a:latin typeface="Times New Roman" panose="02020603050405020304" pitchFamily="18" charset="0"/>
              <a:cs typeface="Times New Roman" panose="02020603050405020304" pitchFamily="18" charset="0"/>
            </a:endParaRPr>
          </a:p>
        </p:txBody>
      </p:sp>
      <p:cxnSp>
        <p:nvCxnSpPr>
          <p:cNvPr id="15" name="Straight Connector 24">
            <a:extLst>
              <a:ext uri="{FF2B5EF4-FFF2-40B4-BE49-F238E27FC236}">
                <a16:creationId xmlns:a16="http://schemas.microsoft.com/office/drawing/2014/main" id="{D9EADCBE-4520-72F8-DD3B-3BDBEF7B3072}"/>
              </a:ext>
            </a:extLst>
          </p:cNvPr>
          <p:cNvCxnSpPr>
            <a:cxnSpLocks/>
          </p:cNvCxnSpPr>
          <p:nvPr/>
        </p:nvCxnSpPr>
        <p:spPr>
          <a:xfrm>
            <a:off x="15531209" y="15031072"/>
            <a:ext cx="1392354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71743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9EF3D9-AB63-078B-2A19-D67BED75371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50BA2BC-A3AC-AFEA-E76B-F8514D3C57CB}"/>
              </a:ext>
            </a:extLst>
          </p:cNvPr>
          <p:cNvSpPr>
            <a:spLocks noGrp="1" noRot="1" noMove="1" noResize="1" noEditPoints="1" noAdjustHandles="1" noChangeArrowheads="1" noChangeShapeType="1"/>
          </p:cNvSpPr>
          <p:nvPr/>
        </p:nvSpPr>
        <p:spPr>
          <a:xfrm>
            <a:off x="242901" y="347448"/>
            <a:ext cx="29679886" cy="42368282"/>
          </a:xfrm>
          <a:prstGeom prst="rect">
            <a:avLst/>
          </a:prstGeom>
          <a:ln w="76200">
            <a:solidFill>
              <a:srgbClr val="00417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KR" sz="1580" dirty="0"/>
          </a:p>
        </p:txBody>
      </p:sp>
      <p:sp>
        <p:nvSpPr>
          <p:cNvPr id="5" name="Rectangle 4">
            <a:extLst>
              <a:ext uri="{FF2B5EF4-FFF2-40B4-BE49-F238E27FC236}">
                <a16:creationId xmlns:a16="http://schemas.microsoft.com/office/drawing/2014/main" id="{3C5B863D-EC79-F87D-3F7F-52DE0D09A4FD}"/>
              </a:ext>
            </a:extLst>
          </p:cNvPr>
          <p:cNvSpPr>
            <a:spLocks noGrp="1" noRot="1" noMove="1" noResize="1" noEditPoints="1" noAdjustHandles="1" noChangeArrowheads="1" noChangeShapeType="1"/>
          </p:cNvSpPr>
          <p:nvPr/>
        </p:nvSpPr>
        <p:spPr>
          <a:xfrm>
            <a:off x="266707" y="406506"/>
            <a:ext cx="29679886" cy="6193274"/>
          </a:xfrm>
          <a:prstGeom prst="rect">
            <a:avLst/>
          </a:prstGeom>
          <a:solidFill>
            <a:srgbClr val="004170"/>
          </a:solidFill>
          <a:ln>
            <a:solidFill>
              <a:srgbClr val="00417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sz="1580"/>
          </a:p>
        </p:txBody>
      </p:sp>
      <p:cxnSp>
        <p:nvCxnSpPr>
          <p:cNvPr id="12" name="Straight Connector 11">
            <a:extLst>
              <a:ext uri="{FF2B5EF4-FFF2-40B4-BE49-F238E27FC236}">
                <a16:creationId xmlns:a16="http://schemas.microsoft.com/office/drawing/2014/main" id="{2E102EDA-27D9-2B27-CF43-DBD0E04793FD}"/>
              </a:ext>
            </a:extLst>
          </p:cNvPr>
          <p:cNvCxnSpPr>
            <a:cxnSpLocks noGrp="1" noRot="1" noMove="1" noResize="1" noEditPoints="1" noAdjustHandles="1" noChangeArrowheads="1" noChangeShapeType="1"/>
            <a:endCxn id="4" idx="2"/>
          </p:cNvCxnSpPr>
          <p:nvPr/>
        </p:nvCxnSpPr>
        <p:spPr>
          <a:xfrm flipH="1">
            <a:off x="15082844" y="347448"/>
            <a:ext cx="30956" cy="42368282"/>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pic>
        <p:nvPicPr>
          <p:cNvPr id="1032" name="Picture 8">
            <a:extLst>
              <a:ext uri="{FF2B5EF4-FFF2-40B4-BE49-F238E27FC236}">
                <a16:creationId xmlns:a16="http://schemas.microsoft.com/office/drawing/2014/main" id="{BCB4A262-0D39-EF26-30BD-24A647C970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3970" y="1328802"/>
            <a:ext cx="4175634" cy="417563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86B808F-EBFF-D644-A45C-F2A923DF438B}"/>
              </a:ext>
            </a:extLst>
          </p:cNvPr>
          <p:cNvSpPr txBox="1"/>
          <p:nvPr/>
        </p:nvSpPr>
        <p:spPr>
          <a:xfrm>
            <a:off x="5057692" y="771755"/>
            <a:ext cx="20097916" cy="2123658"/>
          </a:xfrm>
          <a:prstGeom prst="rect">
            <a:avLst/>
          </a:prstGeom>
          <a:noFill/>
        </p:spPr>
        <p:txBody>
          <a:bodyPr wrap="square" rtlCol="0">
            <a:spAutoFit/>
          </a:bodyPr>
          <a:lstStyle/>
          <a:p>
            <a:pPr algn="ctr"/>
            <a:r>
              <a:rPr lang="en-US" altLang="ko-KR" sz="6600" dirty="0">
                <a:solidFill>
                  <a:schemeClr val="bg1"/>
                </a:solidFill>
                <a:effectLst/>
                <a:latin typeface="Times New Roman" panose="02020603050405020304" pitchFamily="18" charset="0"/>
                <a:ea typeface="Tahoma" panose="020B0604030504040204" pitchFamily="34" charset="0"/>
                <a:cs typeface="Times New Roman" panose="02020603050405020304" pitchFamily="18" charset="0"/>
              </a:rPr>
              <a:t>Eigenvalue-Based Preprocessing for Tissue Extraction</a:t>
            </a:r>
          </a:p>
          <a:p>
            <a:pPr algn="ctr"/>
            <a:r>
              <a:rPr lang="en-US" altLang="ko-KR" sz="66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From Pathology Image slides</a:t>
            </a:r>
            <a:endParaRPr lang="en-US" altLang="ko-KR" sz="6600" dirty="0">
              <a:solidFill>
                <a:schemeClr val="bg1"/>
              </a:solidFill>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2378FDFE-5828-75B5-3734-A8596BB7233C}"/>
              </a:ext>
            </a:extLst>
          </p:cNvPr>
          <p:cNvSpPr txBox="1"/>
          <p:nvPr/>
        </p:nvSpPr>
        <p:spPr>
          <a:xfrm>
            <a:off x="6790327" y="3213383"/>
            <a:ext cx="16694553" cy="830997"/>
          </a:xfrm>
          <a:prstGeom prst="rect">
            <a:avLst/>
          </a:prstGeom>
          <a:noFill/>
        </p:spPr>
        <p:txBody>
          <a:bodyPr wrap="square" rtlCol="0">
            <a:spAutoFit/>
          </a:bodyPr>
          <a:lstStyle/>
          <a:p>
            <a:pPr algn="ctr" latinLnBrk="1"/>
            <a:r>
              <a:rPr lang="en-US" altLang="ko-KR" sz="4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Do-Hyun Lim</a:t>
            </a:r>
            <a:r>
              <a:rPr lang="en-US" altLang="ko-KR" sz="4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1</a:t>
            </a:r>
            <a:endParaRPr lang="en-KR" altLang="ko-KR" sz="4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p:txBody>
      </p:sp>
      <p:sp>
        <p:nvSpPr>
          <p:cNvPr id="10" name="TextBox 9">
            <a:extLst>
              <a:ext uri="{FF2B5EF4-FFF2-40B4-BE49-F238E27FC236}">
                <a16:creationId xmlns:a16="http://schemas.microsoft.com/office/drawing/2014/main" id="{AD1FADA8-C721-D4CA-87BC-E5F2BCD31F99}"/>
              </a:ext>
            </a:extLst>
          </p:cNvPr>
          <p:cNvSpPr txBox="1"/>
          <p:nvPr/>
        </p:nvSpPr>
        <p:spPr>
          <a:xfrm>
            <a:off x="5212780" y="4037224"/>
            <a:ext cx="19787739" cy="784830"/>
          </a:xfrm>
          <a:prstGeom prst="rect">
            <a:avLst/>
          </a:prstGeom>
          <a:noFill/>
        </p:spPr>
        <p:txBody>
          <a:bodyPr wrap="square">
            <a:spAutoFit/>
          </a:bodyPr>
          <a:lstStyle/>
          <a:p>
            <a:pPr algn="ctr" latinLnBrk="1"/>
            <a:r>
              <a:rPr lang="en-US" sz="4500" kern="100" dirty="0">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Department of Computer Science, </a:t>
            </a:r>
            <a:r>
              <a:rPr lang="en-US" sz="4500" kern="100" dirty="0" err="1">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Hanyang</a:t>
            </a:r>
            <a:r>
              <a:rPr lang="en-US" sz="4500" kern="100" dirty="0">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 University, Seoul, Republic of Korea</a:t>
            </a:r>
            <a:endParaRPr lang="en-KR" sz="4500" kern="100" dirty="0">
              <a:solidFill>
                <a:schemeClr val="bg1"/>
              </a:solidFill>
              <a:latin typeface="Malgun Gothic" panose="020B0503020000020004" pitchFamily="34" charset="-127"/>
              <a:ea typeface="Malgun Gothic" panose="020B0503020000020004" pitchFamily="34" charset="-127"/>
              <a:cs typeface="Times New Roman" panose="02020603050405020304" pitchFamily="18" charset="0"/>
            </a:endParaRPr>
          </a:p>
        </p:txBody>
      </p:sp>
      <p:sp>
        <p:nvSpPr>
          <p:cNvPr id="18" name="TextBox 17">
            <a:extLst>
              <a:ext uri="{FF2B5EF4-FFF2-40B4-BE49-F238E27FC236}">
                <a16:creationId xmlns:a16="http://schemas.microsoft.com/office/drawing/2014/main" id="{C5E8735E-6D9E-7289-264A-DA67086A0102}"/>
              </a:ext>
            </a:extLst>
          </p:cNvPr>
          <p:cNvSpPr txBox="1"/>
          <p:nvPr/>
        </p:nvSpPr>
        <p:spPr>
          <a:xfrm>
            <a:off x="2839090" y="6856989"/>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Introduction</a:t>
            </a:r>
          </a:p>
        </p:txBody>
      </p:sp>
      <p:sp>
        <p:nvSpPr>
          <p:cNvPr id="19" name="TextBox 18">
            <a:extLst>
              <a:ext uri="{FF2B5EF4-FFF2-40B4-BE49-F238E27FC236}">
                <a16:creationId xmlns:a16="http://schemas.microsoft.com/office/drawing/2014/main" id="{F56CE3F8-32FC-E53A-CFA3-9361E66F2E35}"/>
              </a:ext>
            </a:extLst>
          </p:cNvPr>
          <p:cNvSpPr txBox="1"/>
          <p:nvPr/>
        </p:nvSpPr>
        <p:spPr>
          <a:xfrm>
            <a:off x="571938" y="8055790"/>
            <a:ext cx="14260437" cy="5940088"/>
          </a:xfrm>
          <a:prstGeom prst="rect">
            <a:avLst/>
          </a:prstGeom>
          <a:noFill/>
        </p:spPr>
        <p:txBody>
          <a:bodyPr wrap="square" rtlCol="0">
            <a:spAutoFit/>
          </a:bodyPr>
          <a:lstStyle/>
          <a:p>
            <a:pPr algn="just"/>
            <a:r>
              <a:rPr lang="en" altLang="ko-KR" sz="4000" dirty="0">
                <a:latin typeface="Times New Roman" panose="02020603050405020304" pitchFamily="18" charset="0"/>
                <a:cs typeface="Times New Roman" panose="02020603050405020304" pitchFamily="18" charset="0"/>
              </a:rPr>
              <a:t>In various biological fields, tissue samples are frequently collected from subjects and analyzed as image slides. These pathology image slides often contain not only the tissue of interest but also extraneous elements, including background regions and markings, which can compromise analysis accuracy.</a:t>
            </a:r>
          </a:p>
          <a:p>
            <a:pPr algn="just"/>
            <a:endParaRPr lang="en" altLang="ko-KR" sz="2000" dirty="0">
              <a:latin typeface="Times New Roman" panose="02020603050405020304" pitchFamily="18" charset="0"/>
              <a:cs typeface="Times New Roman" panose="02020603050405020304" pitchFamily="18" charset="0"/>
            </a:endParaRPr>
          </a:p>
          <a:p>
            <a:pPr algn="just"/>
            <a:r>
              <a:rPr lang="en" altLang="ko-KR" sz="4000" dirty="0">
                <a:latin typeface="Times New Roman" panose="02020603050405020304" pitchFamily="18" charset="0"/>
                <a:cs typeface="Times New Roman" panose="02020603050405020304" pitchFamily="18" charset="0"/>
              </a:rPr>
              <a:t>To accurately isolate tissue regions, precise preprocessing is essential. By extracting each element’s features using simple algorithms, we can effectively distinguish tissue from unwanted elements.</a:t>
            </a:r>
          </a:p>
        </p:txBody>
      </p:sp>
      <p:sp>
        <p:nvSpPr>
          <p:cNvPr id="20" name="TextBox 19">
            <a:extLst>
              <a:ext uri="{FF2B5EF4-FFF2-40B4-BE49-F238E27FC236}">
                <a16:creationId xmlns:a16="http://schemas.microsoft.com/office/drawing/2014/main" id="{0771EC0D-9D19-841E-0743-4DEC16E66F54}"/>
              </a:ext>
            </a:extLst>
          </p:cNvPr>
          <p:cNvSpPr txBox="1"/>
          <p:nvPr/>
        </p:nvSpPr>
        <p:spPr>
          <a:xfrm>
            <a:off x="2786177" y="20499873"/>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Method</a:t>
            </a:r>
          </a:p>
        </p:txBody>
      </p:sp>
      <p:sp>
        <p:nvSpPr>
          <p:cNvPr id="24" name="TextBox 23">
            <a:extLst>
              <a:ext uri="{FF2B5EF4-FFF2-40B4-BE49-F238E27FC236}">
                <a16:creationId xmlns:a16="http://schemas.microsoft.com/office/drawing/2014/main" id="{48B6909A-4F24-3C6D-1AC4-C147B9DFAF0B}"/>
              </a:ext>
            </a:extLst>
          </p:cNvPr>
          <p:cNvSpPr txBox="1"/>
          <p:nvPr/>
        </p:nvSpPr>
        <p:spPr>
          <a:xfrm>
            <a:off x="17574165" y="18772082"/>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Results</a:t>
            </a:r>
          </a:p>
        </p:txBody>
      </p:sp>
      <p:cxnSp>
        <p:nvCxnSpPr>
          <p:cNvPr id="25" name="Straight Connector 24">
            <a:extLst>
              <a:ext uri="{FF2B5EF4-FFF2-40B4-BE49-F238E27FC236}">
                <a16:creationId xmlns:a16="http://schemas.microsoft.com/office/drawing/2014/main" id="{88067986-9A60-F697-49A8-3A6E0DF66C19}"/>
              </a:ext>
            </a:extLst>
          </p:cNvPr>
          <p:cNvCxnSpPr>
            <a:cxnSpLocks/>
          </p:cNvCxnSpPr>
          <p:nvPr/>
        </p:nvCxnSpPr>
        <p:spPr>
          <a:xfrm>
            <a:off x="571938" y="15054081"/>
            <a:ext cx="1392354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1029" name="TextBox 1028">
            <a:extLst>
              <a:ext uri="{FF2B5EF4-FFF2-40B4-BE49-F238E27FC236}">
                <a16:creationId xmlns:a16="http://schemas.microsoft.com/office/drawing/2014/main" id="{9CD3907D-BF06-C2BE-2000-1407417BA1C4}"/>
              </a:ext>
            </a:extLst>
          </p:cNvPr>
          <p:cNvSpPr txBox="1"/>
          <p:nvPr/>
        </p:nvSpPr>
        <p:spPr>
          <a:xfrm>
            <a:off x="17573303" y="31104071"/>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Conclusion</a:t>
            </a:r>
          </a:p>
        </p:txBody>
      </p:sp>
      <p:sp>
        <p:nvSpPr>
          <p:cNvPr id="1036" name="TextBox 1035">
            <a:extLst>
              <a:ext uri="{FF2B5EF4-FFF2-40B4-BE49-F238E27FC236}">
                <a16:creationId xmlns:a16="http://schemas.microsoft.com/office/drawing/2014/main" id="{8CB74F81-CC0F-4BCF-FCB6-D56F7036EC35}"/>
              </a:ext>
            </a:extLst>
          </p:cNvPr>
          <p:cNvSpPr txBox="1"/>
          <p:nvPr/>
        </p:nvSpPr>
        <p:spPr>
          <a:xfrm>
            <a:off x="2786177" y="15424628"/>
            <a:ext cx="9726132"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Objective</a:t>
            </a:r>
          </a:p>
        </p:txBody>
      </p:sp>
      <p:sp>
        <p:nvSpPr>
          <p:cNvPr id="1038" name="TextBox 1037">
            <a:extLst>
              <a:ext uri="{FF2B5EF4-FFF2-40B4-BE49-F238E27FC236}">
                <a16:creationId xmlns:a16="http://schemas.microsoft.com/office/drawing/2014/main" id="{9DFB0594-E773-0175-423C-225571CE37DF}"/>
              </a:ext>
            </a:extLst>
          </p:cNvPr>
          <p:cNvSpPr txBox="1"/>
          <p:nvPr/>
        </p:nvSpPr>
        <p:spPr>
          <a:xfrm>
            <a:off x="571938" y="16793229"/>
            <a:ext cx="14260437" cy="2246769"/>
          </a:xfrm>
          <a:prstGeom prst="rect">
            <a:avLst/>
          </a:prstGeom>
          <a:noFill/>
        </p:spPr>
        <p:txBody>
          <a:bodyPr wrap="square" rtlCol="0">
            <a:spAutoFit/>
          </a:bodyPr>
          <a:lstStyle/>
          <a:p>
            <a:pPr algn="just"/>
            <a:r>
              <a:rPr lang="en" altLang="ko-KR" sz="4000" dirty="0">
                <a:latin typeface="Times New Roman" panose="02020603050405020304" pitchFamily="18" charset="0"/>
                <a:cs typeface="Times New Roman" panose="02020603050405020304" pitchFamily="18" charset="0"/>
              </a:rPr>
              <a:t>Extract eigenvalues and eigenvectors from patches containing each element to analyze their features.</a:t>
            </a:r>
          </a:p>
          <a:p>
            <a:pPr algn="just"/>
            <a:endParaRPr lang="en" altLang="ko-KR" sz="2000" dirty="0">
              <a:latin typeface="Times New Roman" panose="02020603050405020304" pitchFamily="18" charset="0"/>
              <a:cs typeface="Times New Roman" panose="02020603050405020304" pitchFamily="18" charset="0"/>
            </a:endParaRPr>
          </a:p>
          <a:p>
            <a:pPr algn="just"/>
            <a:r>
              <a:rPr lang="en" altLang="ko-KR" sz="4000" dirty="0">
                <a:latin typeface="Times New Roman" panose="02020603050405020304" pitchFamily="18" charset="0"/>
                <a:cs typeface="Times New Roman" panose="02020603050405020304" pitchFamily="18" charset="0"/>
              </a:rPr>
              <a:t>Set an appropriate threshold to extract only tissue.</a:t>
            </a:r>
          </a:p>
        </p:txBody>
      </p:sp>
      <p:sp>
        <p:nvSpPr>
          <p:cNvPr id="2" name="TextBox 1">
            <a:extLst>
              <a:ext uri="{FF2B5EF4-FFF2-40B4-BE49-F238E27FC236}">
                <a16:creationId xmlns:a16="http://schemas.microsoft.com/office/drawing/2014/main" id="{BA83F854-CB30-DF08-2799-A98BF7CA882F}"/>
              </a:ext>
            </a:extLst>
          </p:cNvPr>
          <p:cNvSpPr txBox="1"/>
          <p:nvPr/>
        </p:nvSpPr>
        <p:spPr>
          <a:xfrm>
            <a:off x="5243735" y="5110030"/>
            <a:ext cx="19787739" cy="784830"/>
          </a:xfrm>
          <a:prstGeom prst="rect">
            <a:avLst/>
          </a:prstGeom>
          <a:noFill/>
        </p:spPr>
        <p:txBody>
          <a:bodyPr wrap="square">
            <a:spAutoFit/>
          </a:bodyPr>
          <a:lstStyle/>
          <a:p>
            <a:pPr algn="ctr" latinLnBrk="1"/>
            <a:r>
              <a:rPr lang="en-US" sz="4500" kern="100" dirty="0">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ldh991014@hanyang.ac.kr</a:t>
            </a:r>
            <a:endParaRPr lang="en-KR" sz="4500" kern="100" dirty="0">
              <a:solidFill>
                <a:schemeClr val="bg1"/>
              </a:solidFill>
              <a:latin typeface="Malgun Gothic" panose="020B0503020000020004" pitchFamily="34" charset="-127"/>
              <a:ea typeface="Malgun Gothic" panose="020B0503020000020004" pitchFamily="34" charset="-127"/>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4E36C0A0-8451-D34F-5DE3-D44D58A2A5E8}"/>
              </a:ext>
            </a:extLst>
          </p:cNvPr>
          <p:cNvCxnSpPr>
            <a:cxnSpLocks/>
          </p:cNvCxnSpPr>
          <p:nvPr/>
        </p:nvCxnSpPr>
        <p:spPr>
          <a:xfrm>
            <a:off x="15442443" y="18201980"/>
            <a:ext cx="1392354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cxnSp>
        <p:nvCxnSpPr>
          <p:cNvPr id="3" name="Straight Connector 12">
            <a:extLst>
              <a:ext uri="{FF2B5EF4-FFF2-40B4-BE49-F238E27FC236}">
                <a16:creationId xmlns:a16="http://schemas.microsoft.com/office/drawing/2014/main" id="{E36696A1-8775-B949-0896-54C6CA17ACA6}"/>
              </a:ext>
            </a:extLst>
          </p:cNvPr>
          <p:cNvCxnSpPr>
            <a:cxnSpLocks/>
          </p:cNvCxnSpPr>
          <p:nvPr/>
        </p:nvCxnSpPr>
        <p:spPr>
          <a:xfrm>
            <a:off x="571938" y="20023851"/>
            <a:ext cx="1392354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pic>
        <p:nvPicPr>
          <p:cNvPr id="6" name="그림 5">
            <a:extLst>
              <a:ext uri="{FF2B5EF4-FFF2-40B4-BE49-F238E27FC236}">
                <a16:creationId xmlns:a16="http://schemas.microsoft.com/office/drawing/2014/main" id="{E5F54955-2046-5B7B-7157-4A1D101CA0C8}"/>
              </a:ext>
            </a:extLst>
          </p:cNvPr>
          <p:cNvPicPr>
            <a:picLocks noChangeAspect="1"/>
          </p:cNvPicPr>
          <p:nvPr/>
        </p:nvPicPr>
        <p:blipFill>
          <a:blip r:embed="rId4"/>
          <a:stretch>
            <a:fillRect/>
          </a:stretch>
        </p:blipFill>
        <p:spPr>
          <a:xfrm>
            <a:off x="571937" y="21692560"/>
            <a:ext cx="14034657" cy="8628903"/>
          </a:xfrm>
          <a:prstGeom prst="rect">
            <a:avLst/>
          </a:prstGeom>
        </p:spPr>
      </p:pic>
      <p:pic>
        <p:nvPicPr>
          <p:cNvPr id="31" name="그림 30">
            <a:extLst>
              <a:ext uri="{FF2B5EF4-FFF2-40B4-BE49-F238E27FC236}">
                <a16:creationId xmlns:a16="http://schemas.microsoft.com/office/drawing/2014/main" id="{2562894F-AEF5-F8BD-819F-7DBF80F8CB8C}"/>
              </a:ext>
            </a:extLst>
          </p:cNvPr>
          <p:cNvPicPr>
            <a:picLocks noChangeAspect="1"/>
          </p:cNvPicPr>
          <p:nvPr/>
        </p:nvPicPr>
        <p:blipFill>
          <a:blip r:embed="rId5"/>
          <a:stretch>
            <a:fillRect/>
          </a:stretch>
        </p:blipFill>
        <p:spPr>
          <a:xfrm>
            <a:off x="15474598" y="20302647"/>
            <a:ext cx="7922112" cy="4498861"/>
          </a:xfrm>
          <a:prstGeom prst="rect">
            <a:avLst/>
          </a:prstGeom>
        </p:spPr>
      </p:pic>
      <p:pic>
        <p:nvPicPr>
          <p:cNvPr id="42" name="그림 41" descr="스크린샷, 다채로움, 라일락, 보라색이(가) 표시된 사진&#10;&#10;자동 생성된 설명">
            <a:extLst>
              <a:ext uri="{FF2B5EF4-FFF2-40B4-BE49-F238E27FC236}">
                <a16:creationId xmlns:a16="http://schemas.microsoft.com/office/drawing/2014/main" id="{C05CDF86-2264-AC73-27C4-582F0F21F99A}"/>
              </a:ext>
            </a:extLst>
          </p:cNvPr>
          <p:cNvPicPr>
            <a:picLocks noChangeAspect="1"/>
          </p:cNvPicPr>
          <p:nvPr/>
        </p:nvPicPr>
        <p:blipFill>
          <a:blip r:embed="rId6"/>
          <a:stretch>
            <a:fillRect/>
          </a:stretch>
        </p:blipFill>
        <p:spPr>
          <a:xfrm>
            <a:off x="24422132" y="20302647"/>
            <a:ext cx="4495192" cy="4475475"/>
          </a:xfrm>
          <a:prstGeom prst="rect">
            <a:avLst/>
          </a:prstGeom>
        </p:spPr>
      </p:pic>
      <p:pic>
        <p:nvPicPr>
          <p:cNvPr id="46" name="그림 45" descr="스크린샷, 라일락, 다채로움, 보라색이(가) 표시된 사진&#10;&#10;자동 생성된 설명">
            <a:extLst>
              <a:ext uri="{FF2B5EF4-FFF2-40B4-BE49-F238E27FC236}">
                <a16:creationId xmlns:a16="http://schemas.microsoft.com/office/drawing/2014/main" id="{BE3DA79A-52AF-47B8-59D6-4BD728FB30BC}"/>
              </a:ext>
            </a:extLst>
          </p:cNvPr>
          <p:cNvPicPr>
            <a:picLocks noChangeAspect="1"/>
          </p:cNvPicPr>
          <p:nvPr/>
        </p:nvPicPr>
        <p:blipFill>
          <a:blip r:embed="rId7"/>
          <a:stretch>
            <a:fillRect/>
          </a:stretch>
        </p:blipFill>
        <p:spPr>
          <a:xfrm>
            <a:off x="938145" y="33235475"/>
            <a:ext cx="4299712" cy="4262323"/>
          </a:xfrm>
          <a:prstGeom prst="rect">
            <a:avLst/>
          </a:prstGeom>
        </p:spPr>
      </p:pic>
      <p:pic>
        <p:nvPicPr>
          <p:cNvPr id="47" name="내용 개체 틀 7">
            <a:extLst>
              <a:ext uri="{FF2B5EF4-FFF2-40B4-BE49-F238E27FC236}">
                <a16:creationId xmlns:a16="http://schemas.microsoft.com/office/drawing/2014/main" id="{8D0B0E8D-9327-E81A-427D-A3A5BE72106F}"/>
              </a:ext>
            </a:extLst>
          </p:cNvPr>
          <p:cNvPicPr>
            <a:picLocks noChangeAspect="1"/>
          </p:cNvPicPr>
          <p:nvPr/>
        </p:nvPicPr>
        <p:blipFill>
          <a:blip r:embed="rId8"/>
          <a:srcRect/>
          <a:stretch/>
        </p:blipFill>
        <p:spPr>
          <a:xfrm>
            <a:off x="5913030" y="33235475"/>
            <a:ext cx="5180597" cy="4262323"/>
          </a:xfrm>
          <a:prstGeom prst="rect">
            <a:avLst/>
          </a:prstGeom>
        </p:spPr>
      </p:pic>
      <p:sp>
        <p:nvSpPr>
          <p:cNvPr id="48" name="TextBox 47">
            <a:extLst>
              <a:ext uri="{FF2B5EF4-FFF2-40B4-BE49-F238E27FC236}">
                <a16:creationId xmlns:a16="http://schemas.microsoft.com/office/drawing/2014/main" id="{AF0BA7FE-D1CA-B060-EB3C-DA7268718C37}"/>
              </a:ext>
            </a:extLst>
          </p:cNvPr>
          <p:cNvSpPr txBox="1"/>
          <p:nvPr/>
        </p:nvSpPr>
        <p:spPr>
          <a:xfrm>
            <a:off x="2340300" y="32351256"/>
            <a:ext cx="1495402" cy="707886"/>
          </a:xfrm>
          <a:prstGeom prst="rect">
            <a:avLst/>
          </a:prstGeom>
          <a:noFill/>
        </p:spPr>
        <p:txBody>
          <a:bodyPr wrap="square" rtlCol="0">
            <a:spAutoFit/>
          </a:bodyPr>
          <a:lstStyle/>
          <a:p>
            <a:pPr algn="just"/>
            <a:r>
              <a:rPr lang="en" altLang="ko-KR" sz="4000" b="1" dirty="0">
                <a:latin typeface="Times New Roman" panose="02020603050405020304" pitchFamily="18" charset="0"/>
                <a:cs typeface="Times New Roman" panose="02020603050405020304" pitchFamily="18" charset="0"/>
              </a:rPr>
              <a:t>Patch</a:t>
            </a:r>
          </a:p>
        </p:txBody>
      </p:sp>
      <p:sp>
        <p:nvSpPr>
          <p:cNvPr id="49" name="TextBox 48">
            <a:extLst>
              <a:ext uri="{FF2B5EF4-FFF2-40B4-BE49-F238E27FC236}">
                <a16:creationId xmlns:a16="http://schemas.microsoft.com/office/drawing/2014/main" id="{1500E7FE-DFCC-4EBF-3B86-64AE4C821B98}"/>
              </a:ext>
            </a:extLst>
          </p:cNvPr>
          <p:cNvSpPr txBox="1"/>
          <p:nvPr/>
        </p:nvSpPr>
        <p:spPr>
          <a:xfrm>
            <a:off x="571937" y="39530839"/>
            <a:ext cx="13597215" cy="2246769"/>
          </a:xfrm>
          <a:prstGeom prst="rect">
            <a:avLst/>
          </a:prstGeom>
          <a:noFill/>
        </p:spPr>
        <p:txBody>
          <a:bodyPr wrap="square" rtlCol="0">
            <a:spAutoFit/>
          </a:bodyPr>
          <a:lstStyle/>
          <a:p>
            <a:pPr algn="just"/>
            <a:r>
              <a:rPr lang="en-US" altLang="ko-KR" sz="4000" dirty="0">
                <a:latin typeface="Times New Roman" panose="02020603050405020304" pitchFamily="18" charset="0"/>
                <a:cs typeface="Times New Roman" panose="02020603050405020304" pitchFamily="18" charset="0"/>
              </a:rPr>
              <a:t>We found that eigenvectors classify features well.</a:t>
            </a:r>
          </a:p>
          <a:p>
            <a:pPr algn="just"/>
            <a:endParaRPr lang="en-US" altLang="ko-KR" sz="2000" dirty="0">
              <a:latin typeface="Times New Roman" panose="02020603050405020304" pitchFamily="18" charset="0"/>
              <a:cs typeface="Times New Roman" panose="02020603050405020304" pitchFamily="18" charset="0"/>
            </a:endParaRPr>
          </a:p>
          <a:p>
            <a:pPr algn="just"/>
            <a:r>
              <a:rPr lang="en" altLang="ko-KR" sz="4000" dirty="0">
                <a:latin typeface="Times New Roman" panose="02020603050405020304" pitchFamily="18" charset="0"/>
                <a:cs typeface="Times New Roman" panose="02020603050405020304" pitchFamily="18" charset="0"/>
              </a:rPr>
              <a:t>We also found that the difference in the size of the eigenvalues for each feature was significant.</a:t>
            </a:r>
          </a:p>
        </p:txBody>
      </p:sp>
      <p:sp>
        <p:nvSpPr>
          <p:cNvPr id="50" name="TextBox 49">
            <a:extLst>
              <a:ext uri="{FF2B5EF4-FFF2-40B4-BE49-F238E27FC236}">
                <a16:creationId xmlns:a16="http://schemas.microsoft.com/office/drawing/2014/main" id="{3502C73A-FDD9-9680-0580-F8801B692D7E}"/>
              </a:ext>
            </a:extLst>
          </p:cNvPr>
          <p:cNvSpPr txBox="1"/>
          <p:nvPr/>
        </p:nvSpPr>
        <p:spPr>
          <a:xfrm>
            <a:off x="7284071" y="32351256"/>
            <a:ext cx="2438514" cy="707886"/>
          </a:xfrm>
          <a:prstGeom prst="rect">
            <a:avLst/>
          </a:prstGeom>
          <a:noFill/>
        </p:spPr>
        <p:txBody>
          <a:bodyPr wrap="square" rtlCol="0">
            <a:spAutoFit/>
          </a:bodyPr>
          <a:lstStyle/>
          <a:p>
            <a:pPr algn="just"/>
            <a:r>
              <a:rPr lang="en" altLang="ko-KR" sz="4000" b="1" dirty="0">
                <a:latin typeface="Times New Roman" panose="02020603050405020304" pitchFamily="18" charset="0"/>
                <a:cs typeface="Times New Roman" panose="02020603050405020304" pitchFamily="18" charset="0"/>
              </a:rPr>
              <a:t>Clustered</a:t>
            </a:r>
          </a:p>
        </p:txBody>
      </p:sp>
      <p:sp>
        <p:nvSpPr>
          <p:cNvPr id="52" name="TextBox 51">
            <a:extLst>
              <a:ext uri="{FF2B5EF4-FFF2-40B4-BE49-F238E27FC236}">
                <a16:creationId xmlns:a16="http://schemas.microsoft.com/office/drawing/2014/main" id="{F901F540-A597-35E4-A80A-17BE63AE4912}"/>
              </a:ext>
            </a:extLst>
          </p:cNvPr>
          <p:cNvSpPr txBox="1"/>
          <p:nvPr/>
        </p:nvSpPr>
        <p:spPr>
          <a:xfrm>
            <a:off x="943970" y="30182071"/>
            <a:ext cx="13597215" cy="553998"/>
          </a:xfrm>
          <a:prstGeom prst="rect">
            <a:avLst/>
          </a:prstGeom>
          <a:noFill/>
        </p:spPr>
        <p:txBody>
          <a:bodyPr wrap="square" rtlCol="0">
            <a:spAutoFit/>
          </a:bodyPr>
          <a:lstStyle/>
          <a:p>
            <a:pPr algn="just"/>
            <a:r>
              <a:rPr lang="en-US" altLang="ko-KR" sz="3000" b="1" dirty="0">
                <a:latin typeface="Times New Roman" panose="02020603050405020304" pitchFamily="18" charset="0"/>
                <a:cs typeface="Times New Roman" panose="02020603050405020304" pitchFamily="18" charset="0"/>
              </a:rPr>
              <a:t>Figure 1.</a:t>
            </a:r>
            <a:r>
              <a:rPr lang="en-US" altLang="ko-KR" sz="3000" dirty="0">
                <a:latin typeface="Times New Roman" panose="02020603050405020304" pitchFamily="18" charset="0"/>
                <a:cs typeface="Times New Roman" panose="02020603050405020304" pitchFamily="18" charset="0"/>
              </a:rPr>
              <a:t> Pseudo Code for Patch Extraction</a:t>
            </a:r>
            <a:endParaRPr lang="en" altLang="ko-KR" sz="3000" dirty="0">
              <a:latin typeface="Times New Roman" panose="02020603050405020304" pitchFamily="18" charset="0"/>
              <a:cs typeface="Times New Roman" panose="02020603050405020304" pitchFamily="18" charset="0"/>
            </a:endParaRPr>
          </a:p>
        </p:txBody>
      </p:sp>
      <p:pic>
        <p:nvPicPr>
          <p:cNvPr id="53" name="내용 개체 틀 7">
            <a:extLst>
              <a:ext uri="{FF2B5EF4-FFF2-40B4-BE49-F238E27FC236}">
                <a16:creationId xmlns:a16="http://schemas.microsoft.com/office/drawing/2014/main" id="{C3E8818D-5951-F9CA-E1B3-28E0EEBD7788}"/>
              </a:ext>
            </a:extLst>
          </p:cNvPr>
          <p:cNvPicPr>
            <a:picLocks noChangeAspect="1"/>
          </p:cNvPicPr>
          <p:nvPr/>
        </p:nvPicPr>
        <p:blipFill>
          <a:blip r:embed="rId9"/>
          <a:srcRect/>
          <a:stretch/>
        </p:blipFill>
        <p:spPr>
          <a:xfrm>
            <a:off x="11160467" y="33235475"/>
            <a:ext cx="3124247" cy="2570466"/>
          </a:xfrm>
          <a:prstGeom prst="rect">
            <a:avLst/>
          </a:prstGeom>
        </p:spPr>
      </p:pic>
      <p:pic>
        <p:nvPicPr>
          <p:cNvPr id="54" name="내용 개체 틀 7">
            <a:extLst>
              <a:ext uri="{FF2B5EF4-FFF2-40B4-BE49-F238E27FC236}">
                <a16:creationId xmlns:a16="http://schemas.microsoft.com/office/drawing/2014/main" id="{30E7C8D3-6591-7B71-DAF3-D92E1991D202}"/>
              </a:ext>
            </a:extLst>
          </p:cNvPr>
          <p:cNvPicPr>
            <a:picLocks noChangeAspect="1"/>
          </p:cNvPicPr>
          <p:nvPr/>
        </p:nvPicPr>
        <p:blipFill>
          <a:blip r:embed="rId10"/>
          <a:srcRect/>
          <a:stretch/>
        </p:blipFill>
        <p:spPr>
          <a:xfrm>
            <a:off x="11163823" y="35805941"/>
            <a:ext cx="3117533" cy="2570466"/>
          </a:xfrm>
          <a:prstGeom prst="rect">
            <a:avLst/>
          </a:prstGeom>
        </p:spPr>
      </p:pic>
      <p:sp>
        <p:nvSpPr>
          <p:cNvPr id="55" name="TextBox 54">
            <a:extLst>
              <a:ext uri="{FF2B5EF4-FFF2-40B4-BE49-F238E27FC236}">
                <a16:creationId xmlns:a16="http://schemas.microsoft.com/office/drawing/2014/main" id="{1DF268D2-E811-59D6-1670-01DF334CEE3D}"/>
              </a:ext>
            </a:extLst>
          </p:cNvPr>
          <p:cNvSpPr txBox="1"/>
          <p:nvPr/>
        </p:nvSpPr>
        <p:spPr>
          <a:xfrm>
            <a:off x="11503333" y="32326217"/>
            <a:ext cx="2438514" cy="707886"/>
          </a:xfrm>
          <a:prstGeom prst="rect">
            <a:avLst/>
          </a:prstGeom>
          <a:noFill/>
        </p:spPr>
        <p:txBody>
          <a:bodyPr wrap="square" rtlCol="0">
            <a:spAutoFit/>
          </a:bodyPr>
          <a:lstStyle/>
          <a:p>
            <a:pPr algn="just"/>
            <a:r>
              <a:rPr lang="en-US" altLang="ko-KR" sz="4000" b="1" dirty="0">
                <a:latin typeface="Times New Roman" panose="02020603050405020304" pitchFamily="18" charset="0"/>
                <a:cs typeface="Times New Roman" panose="02020603050405020304" pitchFamily="18" charset="0"/>
              </a:rPr>
              <a:t>Projection</a:t>
            </a:r>
            <a:endParaRPr lang="en" altLang="ko-KR" sz="4000" b="1" dirty="0">
              <a:latin typeface="Times New Roman" panose="02020603050405020304" pitchFamily="18" charset="0"/>
              <a:cs typeface="Times New Roman" panose="02020603050405020304" pitchFamily="18" charset="0"/>
            </a:endParaRPr>
          </a:p>
        </p:txBody>
      </p:sp>
      <p:sp>
        <p:nvSpPr>
          <p:cNvPr id="56" name="TextBox 55">
            <a:extLst>
              <a:ext uri="{FF2B5EF4-FFF2-40B4-BE49-F238E27FC236}">
                <a16:creationId xmlns:a16="http://schemas.microsoft.com/office/drawing/2014/main" id="{6B673E33-73F0-1021-F8C6-D32E50E1E562}"/>
              </a:ext>
            </a:extLst>
          </p:cNvPr>
          <p:cNvSpPr txBox="1"/>
          <p:nvPr/>
        </p:nvSpPr>
        <p:spPr>
          <a:xfrm>
            <a:off x="861427" y="38275199"/>
            <a:ext cx="13597215" cy="1015663"/>
          </a:xfrm>
          <a:prstGeom prst="rect">
            <a:avLst/>
          </a:prstGeom>
          <a:noFill/>
        </p:spPr>
        <p:txBody>
          <a:bodyPr wrap="square" rtlCol="0">
            <a:spAutoFit/>
          </a:bodyPr>
          <a:lstStyle/>
          <a:p>
            <a:pPr algn="just"/>
            <a:r>
              <a:rPr lang="en-US" altLang="ko-KR" sz="3000" b="1" dirty="0">
                <a:latin typeface="Times New Roman" panose="02020603050405020304" pitchFamily="18" charset="0"/>
                <a:cs typeface="Times New Roman" panose="02020603050405020304" pitchFamily="18" charset="0"/>
              </a:rPr>
              <a:t>Figure 2.</a:t>
            </a:r>
            <a:r>
              <a:rPr lang="en-US" altLang="ko-KR" sz="3000" dirty="0">
                <a:latin typeface="Times New Roman" panose="02020603050405020304" pitchFamily="18" charset="0"/>
                <a:cs typeface="Times New Roman" panose="02020603050405020304" pitchFamily="18" charset="0"/>
              </a:rPr>
              <a:t> Project the RGB points of an image onto a plane represented in three dimensions, with the first and second eigenvectors as normal vectors, respectively.</a:t>
            </a:r>
            <a:endParaRPr lang="en" altLang="ko-KR" sz="3000" dirty="0">
              <a:latin typeface="Times New Roman" panose="02020603050405020304" pitchFamily="18" charset="0"/>
              <a:cs typeface="Times New Roman" panose="02020603050405020304" pitchFamily="18" charset="0"/>
            </a:endParaRPr>
          </a:p>
        </p:txBody>
      </p:sp>
      <p:sp>
        <p:nvSpPr>
          <p:cNvPr id="59" name="TextBox 58">
            <a:extLst>
              <a:ext uri="{FF2B5EF4-FFF2-40B4-BE49-F238E27FC236}">
                <a16:creationId xmlns:a16="http://schemas.microsoft.com/office/drawing/2014/main" id="{4675B7AF-AD77-12DA-F0EF-3D3E54E58489}"/>
              </a:ext>
            </a:extLst>
          </p:cNvPr>
          <p:cNvSpPr txBox="1"/>
          <p:nvPr/>
        </p:nvSpPr>
        <p:spPr>
          <a:xfrm>
            <a:off x="571937" y="31002778"/>
            <a:ext cx="13597215" cy="1323439"/>
          </a:xfrm>
          <a:prstGeom prst="rect">
            <a:avLst/>
          </a:prstGeom>
          <a:noFill/>
        </p:spPr>
        <p:txBody>
          <a:bodyPr wrap="square" rtlCol="0">
            <a:spAutoFit/>
          </a:bodyPr>
          <a:lstStyle/>
          <a:p>
            <a:pPr algn="just"/>
            <a:r>
              <a:rPr lang="en-US" altLang="ko-KR" sz="4000" b="1" dirty="0">
                <a:latin typeface="Times New Roman" panose="02020603050405020304" pitchFamily="18" charset="0"/>
                <a:cs typeface="Times New Roman" panose="02020603050405020304" pitchFamily="18" charset="0"/>
              </a:rPr>
              <a:t>Background Judge: </a:t>
            </a:r>
            <a:r>
              <a:rPr lang="en-US" altLang="ko-KR" sz="4000" dirty="0">
                <a:latin typeface="Times New Roman" panose="02020603050405020304" pitchFamily="18" charset="0"/>
                <a:cs typeface="Times New Roman" panose="02020603050405020304" pitchFamily="18" charset="0"/>
              </a:rPr>
              <a:t>Average which is too large or too small, consider it background or marking</a:t>
            </a:r>
            <a:endParaRPr lang="en" altLang="ko-KR" sz="4000" dirty="0">
              <a:latin typeface="Times New Roman" panose="02020603050405020304" pitchFamily="18" charset="0"/>
              <a:cs typeface="Times New Roman" panose="02020603050405020304" pitchFamily="18" charset="0"/>
            </a:endParaRPr>
          </a:p>
        </p:txBody>
      </p:sp>
      <p:pic>
        <p:nvPicPr>
          <p:cNvPr id="61" name="그림 60">
            <a:extLst>
              <a:ext uri="{FF2B5EF4-FFF2-40B4-BE49-F238E27FC236}">
                <a16:creationId xmlns:a16="http://schemas.microsoft.com/office/drawing/2014/main" id="{8B78F4E9-2284-7FCF-C890-9FB0839EDAFE}"/>
              </a:ext>
            </a:extLst>
          </p:cNvPr>
          <p:cNvPicPr>
            <a:picLocks noChangeAspect="1"/>
          </p:cNvPicPr>
          <p:nvPr/>
        </p:nvPicPr>
        <p:blipFill>
          <a:blip r:embed="rId11"/>
          <a:srcRect/>
          <a:stretch/>
        </p:blipFill>
        <p:spPr>
          <a:xfrm>
            <a:off x="15450682" y="6866083"/>
            <a:ext cx="6245925" cy="5073432"/>
          </a:xfrm>
          <a:prstGeom prst="rect">
            <a:avLst/>
          </a:prstGeom>
        </p:spPr>
      </p:pic>
      <p:cxnSp>
        <p:nvCxnSpPr>
          <p:cNvPr id="62" name="Straight Connector 12">
            <a:extLst>
              <a:ext uri="{FF2B5EF4-FFF2-40B4-BE49-F238E27FC236}">
                <a16:creationId xmlns:a16="http://schemas.microsoft.com/office/drawing/2014/main" id="{BD09429D-3863-1C5E-DE1F-9385C4B2C5CB}"/>
              </a:ext>
            </a:extLst>
          </p:cNvPr>
          <p:cNvCxnSpPr>
            <a:cxnSpLocks/>
          </p:cNvCxnSpPr>
          <p:nvPr/>
        </p:nvCxnSpPr>
        <p:spPr>
          <a:xfrm>
            <a:off x="15474598" y="30824439"/>
            <a:ext cx="1392354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pic>
        <p:nvPicPr>
          <p:cNvPr id="63" name="그림 62">
            <a:extLst>
              <a:ext uri="{FF2B5EF4-FFF2-40B4-BE49-F238E27FC236}">
                <a16:creationId xmlns:a16="http://schemas.microsoft.com/office/drawing/2014/main" id="{B1933E0B-274F-F62C-30F5-170DB92C2A55}"/>
              </a:ext>
            </a:extLst>
          </p:cNvPr>
          <p:cNvPicPr>
            <a:picLocks noChangeAspect="1"/>
          </p:cNvPicPr>
          <p:nvPr/>
        </p:nvPicPr>
        <p:blipFill>
          <a:blip r:embed="rId12"/>
          <a:srcRect/>
          <a:stretch/>
        </p:blipFill>
        <p:spPr>
          <a:xfrm>
            <a:off x="22495863" y="6866082"/>
            <a:ext cx="6249881" cy="5073433"/>
          </a:xfrm>
          <a:prstGeom prst="rect">
            <a:avLst/>
          </a:prstGeom>
        </p:spPr>
      </p:pic>
      <p:sp>
        <p:nvSpPr>
          <p:cNvPr id="1024" name="TextBox 1023">
            <a:extLst>
              <a:ext uri="{FF2B5EF4-FFF2-40B4-BE49-F238E27FC236}">
                <a16:creationId xmlns:a16="http://schemas.microsoft.com/office/drawing/2014/main" id="{480E5727-4E05-1E56-385E-A000A040649F}"/>
              </a:ext>
            </a:extLst>
          </p:cNvPr>
          <p:cNvSpPr txBox="1"/>
          <p:nvPr/>
        </p:nvSpPr>
        <p:spPr>
          <a:xfrm>
            <a:off x="15442443" y="25293024"/>
            <a:ext cx="13597215" cy="1015663"/>
          </a:xfrm>
          <a:prstGeom prst="rect">
            <a:avLst/>
          </a:prstGeom>
          <a:noFill/>
        </p:spPr>
        <p:txBody>
          <a:bodyPr wrap="square" rtlCol="0">
            <a:spAutoFit/>
          </a:bodyPr>
          <a:lstStyle/>
          <a:p>
            <a:pPr algn="just"/>
            <a:r>
              <a:rPr lang="en-US" altLang="ko-KR" sz="3000" b="1" dirty="0">
                <a:latin typeface="Times New Roman" panose="02020603050405020304" pitchFamily="18" charset="0"/>
                <a:cs typeface="Times New Roman" panose="02020603050405020304" pitchFamily="18" charset="0"/>
              </a:rPr>
              <a:t>Figure 4.</a:t>
            </a:r>
            <a:r>
              <a:rPr lang="en-US" altLang="ko-KR" sz="3000" dirty="0">
                <a:latin typeface="Times New Roman" panose="02020603050405020304" pitchFamily="18" charset="0"/>
                <a:cs typeface="Times New Roman" panose="02020603050405020304" pitchFamily="18" charset="0"/>
              </a:rPr>
              <a:t> Project the RGB points of an image onto a plane represented in three dimensions, with the first and second eigenvectors as normal vectors, respectively.</a:t>
            </a:r>
            <a:endParaRPr lang="en" altLang="ko-KR" sz="3000" dirty="0">
              <a:latin typeface="Times New Roman" panose="02020603050405020304" pitchFamily="18" charset="0"/>
              <a:cs typeface="Times New Roman" panose="02020603050405020304" pitchFamily="18" charset="0"/>
            </a:endParaRPr>
          </a:p>
        </p:txBody>
      </p:sp>
      <p:sp>
        <p:nvSpPr>
          <p:cNvPr id="1025" name="TextBox 1024">
            <a:extLst>
              <a:ext uri="{FF2B5EF4-FFF2-40B4-BE49-F238E27FC236}">
                <a16:creationId xmlns:a16="http://schemas.microsoft.com/office/drawing/2014/main" id="{6884614E-ABE4-2886-5234-DA3532A32430}"/>
              </a:ext>
            </a:extLst>
          </p:cNvPr>
          <p:cNvSpPr txBox="1"/>
          <p:nvPr/>
        </p:nvSpPr>
        <p:spPr>
          <a:xfrm>
            <a:off x="15442443" y="12344388"/>
            <a:ext cx="13597215" cy="1015663"/>
          </a:xfrm>
          <a:prstGeom prst="rect">
            <a:avLst/>
          </a:prstGeom>
          <a:noFill/>
        </p:spPr>
        <p:txBody>
          <a:bodyPr wrap="square" rtlCol="0">
            <a:spAutoFit/>
          </a:bodyPr>
          <a:lstStyle/>
          <a:p>
            <a:pPr algn="just"/>
            <a:r>
              <a:rPr lang="en-US" altLang="ko-KR" sz="3000" b="1" dirty="0">
                <a:latin typeface="Times New Roman" panose="02020603050405020304" pitchFamily="18" charset="0"/>
                <a:cs typeface="Times New Roman" panose="02020603050405020304" pitchFamily="18" charset="0"/>
              </a:rPr>
              <a:t>Figure 3.</a:t>
            </a:r>
            <a:r>
              <a:rPr lang="en-US" altLang="ko-KR" sz="3000" dirty="0">
                <a:latin typeface="Times New Roman" panose="02020603050405020304" pitchFamily="18" charset="0"/>
                <a:cs typeface="Times New Roman" panose="02020603050405020304" pitchFamily="18" charset="0"/>
              </a:rPr>
              <a:t> (a)</a:t>
            </a:r>
            <a:r>
              <a:rPr lang="ko-KR" altLang="en-US" sz="3000" dirty="0">
                <a:latin typeface="Times New Roman" panose="02020603050405020304" pitchFamily="18" charset="0"/>
                <a:cs typeface="Times New Roman" panose="02020603050405020304" pitchFamily="18" charset="0"/>
              </a:rPr>
              <a:t> </a:t>
            </a:r>
            <a:r>
              <a:rPr lang="en-US" altLang="ko-KR" sz="3000" dirty="0">
                <a:latin typeface="Times New Roman" panose="02020603050405020304" pitchFamily="18" charset="0"/>
                <a:cs typeface="Times New Roman" panose="02020603050405020304" pitchFamily="18" charset="0"/>
              </a:rPr>
              <a:t>Plot </a:t>
            </a:r>
            <a:r>
              <a:rPr lang="en" altLang="ko-KR" sz="3000" dirty="0">
                <a:latin typeface="Times New Roman" panose="02020603050405020304" pitchFamily="18" charset="0"/>
                <a:cs typeface="Times New Roman" panose="02020603050405020304" pitchFamily="18" charset="0"/>
              </a:rPr>
              <a:t>with first eigenvalue as </a:t>
            </a:r>
            <a:r>
              <a:rPr lang="en-US" altLang="ko-KR" sz="3000" dirty="0">
                <a:latin typeface="Times New Roman" panose="02020603050405020304" pitchFamily="18" charset="0"/>
                <a:cs typeface="Times New Roman" panose="02020603050405020304" pitchFamily="18" charset="0"/>
              </a:rPr>
              <a:t>X</a:t>
            </a:r>
            <a:r>
              <a:rPr lang="en" altLang="ko-KR" sz="3000" dirty="0">
                <a:latin typeface="Times New Roman" panose="02020603050405020304" pitchFamily="18" charset="0"/>
                <a:cs typeface="Times New Roman" panose="02020603050405020304" pitchFamily="18" charset="0"/>
              </a:rPr>
              <a:t>-axis and </a:t>
            </a:r>
            <a:r>
              <a:rPr lang="en" altLang="ko-KR" sz="3000" dirty="0" err="1">
                <a:latin typeface="Times New Roman" panose="02020603050405020304" pitchFamily="18" charset="0"/>
                <a:cs typeface="Times New Roman" panose="02020603050405020304" pitchFamily="18" charset="0"/>
              </a:rPr>
              <a:t>mean_alpha</a:t>
            </a:r>
            <a:r>
              <a:rPr lang="en" altLang="ko-KR" sz="3000" dirty="0">
                <a:latin typeface="Times New Roman" panose="02020603050405020304" pitchFamily="18" charset="0"/>
                <a:cs typeface="Times New Roman" panose="02020603050405020304" pitchFamily="18" charset="0"/>
              </a:rPr>
              <a:t> as Y-axis</a:t>
            </a:r>
            <a:r>
              <a:rPr lang="en-US" altLang="ko-KR" sz="3000" dirty="0">
                <a:latin typeface="Times New Roman" panose="02020603050405020304" pitchFamily="18" charset="0"/>
                <a:cs typeface="Times New Roman" panose="02020603050405020304" pitchFamily="18" charset="0"/>
              </a:rPr>
              <a:t> (b) Plot </a:t>
            </a:r>
            <a:r>
              <a:rPr lang="en" altLang="ko-KR" sz="3000" dirty="0">
                <a:latin typeface="Times New Roman" panose="02020603050405020304" pitchFamily="18" charset="0"/>
                <a:cs typeface="Times New Roman" panose="02020603050405020304" pitchFamily="18" charset="0"/>
              </a:rPr>
              <a:t>with second eigenvalue as X-axis and </a:t>
            </a:r>
            <a:r>
              <a:rPr lang="en" altLang="ko-KR" sz="3000" dirty="0" err="1">
                <a:latin typeface="Times New Roman" panose="02020603050405020304" pitchFamily="18" charset="0"/>
                <a:cs typeface="Times New Roman" panose="02020603050405020304" pitchFamily="18" charset="0"/>
              </a:rPr>
              <a:t>mean_alpha</a:t>
            </a:r>
            <a:r>
              <a:rPr lang="en" altLang="ko-KR" sz="3000" dirty="0">
                <a:latin typeface="Times New Roman" panose="02020603050405020304" pitchFamily="18" charset="0"/>
                <a:cs typeface="Times New Roman" panose="02020603050405020304" pitchFamily="18" charset="0"/>
              </a:rPr>
              <a:t> as Y-axis</a:t>
            </a:r>
          </a:p>
        </p:txBody>
      </p:sp>
      <p:sp>
        <p:nvSpPr>
          <p:cNvPr id="1026" name="TextBox 1025">
            <a:extLst>
              <a:ext uri="{FF2B5EF4-FFF2-40B4-BE49-F238E27FC236}">
                <a16:creationId xmlns:a16="http://schemas.microsoft.com/office/drawing/2014/main" id="{C8BAF4FF-3DAC-C29A-C193-9A287BA330CB}"/>
              </a:ext>
            </a:extLst>
          </p:cNvPr>
          <p:cNvSpPr txBox="1"/>
          <p:nvPr/>
        </p:nvSpPr>
        <p:spPr>
          <a:xfrm>
            <a:off x="15507791" y="27015600"/>
            <a:ext cx="13938746" cy="2554545"/>
          </a:xfrm>
          <a:prstGeom prst="rect">
            <a:avLst/>
          </a:prstGeom>
          <a:noFill/>
        </p:spPr>
        <p:txBody>
          <a:bodyPr wrap="square" rtlCol="0">
            <a:spAutoFit/>
          </a:bodyPr>
          <a:lstStyle/>
          <a:p>
            <a:pPr algn="just"/>
            <a:r>
              <a:rPr lang="en" altLang="ko-KR" sz="4000" dirty="0">
                <a:latin typeface="Times New Roman" panose="02020603050405020304" pitchFamily="18" charset="0"/>
                <a:cs typeface="Times New Roman" panose="02020603050405020304" pitchFamily="18" charset="0"/>
              </a:rPr>
              <a:t>Our algorithm-based experiments demonstrate that it is good at extracting tissue-only patches from whole slide images and can quickly separate the tissue from the background in an image, which is advantageous when processing large amounts of data at once.</a:t>
            </a:r>
          </a:p>
        </p:txBody>
      </p:sp>
      <p:sp>
        <p:nvSpPr>
          <p:cNvPr id="11" name="TextBox 10">
            <a:extLst>
              <a:ext uri="{FF2B5EF4-FFF2-40B4-BE49-F238E27FC236}">
                <a16:creationId xmlns:a16="http://schemas.microsoft.com/office/drawing/2014/main" id="{36B1C915-EEF8-842D-2323-656E2BDF097D}"/>
              </a:ext>
            </a:extLst>
          </p:cNvPr>
          <p:cNvSpPr txBox="1"/>
          <p:nvPr/>
        </p:nvSpPr>
        <p:spPr>
          <a:xfrm>
            <a:off x="18573644" y="11880091"/>
            <a:ext cx="442172" cy="369332"/>
          </a:xfrm>
          <a:prstGeom prst="rect">
            <a:avLst/>
          </a:prstGeom>
          <a:noFill/>
        </p:spPr>
        <p:txBody>
          <a:bodyPr wrap="none" rtlCol="0">
            <a:spAutoFit/>
          </a:bodyPr>
          <a:lstStyle/>
          <a:p>
            <a:r>
              <a:rPr kumimoji="1" lang="en-US" altLang="ko-KR" dirty="0"/>
              <a:t>(a)</a:t>
            </a:r>
            <a:endParaRPr kumimoji="1" lang="ko-KR" altLang="en-US" dirty="0"/>
          </a:p>
        </p:txBody>
      </p:sp>
      <p:sp>
        <p:nvSpPr>
          <p:cNvPr id="14" name="TextBox 13">
            <a:extLst>
              <a:ext uri="{FF2B5EF4-FFF2-40B4-BE49-F238E27FC236}">
                <a16:creationId xmlns:a16="http://schemas.microsoft.com/office/drawing/2014/main" id="{C99CBFAF-56F9-F164-2EE8-9E46FEF9B72E}"/>
              </a:ext>
            </a:extLst>
          </p:cNvPr>
          <p:cNvSpPr txBox="1"/>
          <p:nvPr/>
        </p:nvSpPr>
        <p:spPr>
          <a:xfrm>
            <a:off x="25497765" y="11878360"/>
            <a:ext cx="449162" cy="369332"/>
          </a:xfrm>
          <a:prstGeom prst="rect">
            <a:avLst/>
          </a:prstGeom>
          <a:noFill/>
        </p:spPr>
        <p:txBody>
          <a:bodyPr wrap="none" rtlCol="0">
            <a:spAutoFit/>
          </a:bodyPr>
          <a:lstStyle/>
          <a:p>
            <a:r>
              <a:rPr kumimoji="1" lang="en-US" altLang="ko-KR" dirty="0"/>
              <a:t>(b)</a:t>
            </a:r>
            <a:endParaRPr kumimoji="1" lang="ko-KR" altLang="en-US" dirty="0"/>
          </a:p>
        </p:txBody>
      </p:sp>
      <p:sp>
        <p:nvSpPr>
          <p:cNvPr id="16" name="TextBox 15">
            <a:extLst>
              <a:ext uri="{FF2B5EF4-FFF2-40B4-BE49-F238E27FC236}">
                <a16:creationId xmlns:a16="http://schemas.microsoft.com/office/drawing/2014/main" id="{EE68A704-E6BD-3BD8-6C44-1E0A52155287}"/>
              </a:ext>
            </a:extLst>
          </p:cNvPr>
          <p:cNvSpPr txBox="1"/>
          <p:nvPr/>
        </p:nvSpPr>
        <p:spPr>
          <a:xfrm>
            <a:off x="15442444" y="13778531"/>
            <a:ext cx="14004094" cy="2862322"/>
          </a:xfrm>
          <a:prstGeom prst="rect">
            <a:avLst/>
          </a:prstGeom>
          <a:noFill/>
        </p:spPr>
        <p:txBody>
          <a:bodyPr wrap="square" rtlCol="0">
            <a:spAutoFit/>
          </a:bodyPr>
          <a:lstStyle/>
          <a:p>
            <a:pPr algn="just"/>
            <a:r>
              <a:rPr lang="en" altLang="ko-KR" sz="4000" b="1" dirty="0">
                <a:latin typeface="Times New Roman" panose="02020603050405020304" pitchFamily="18" charset="0"/>
                <a:cs typeface="Times New Roman" panose="02020603050405020304" pitchFamily="18" charset="0"/>
              </a:rPr>
              <a:t>Eig_1 Judge:</a:t>
            </a:r>
            <a:r>
              <a:rPr lang="en" altLang="ko-KR" sz="4000" dirty="0">
                <a:latin typeface="Times New Roman" panose="02020603050405020304" pitchFamily="18" charset="0"/>
                <a:cs typeface="Times New Roman" panose="02020603050405020304" pitchFamily="18" charset="0"/>
              </a:rPr>
              <a:t> </a:t>
            </a:r>
            <a:r>
              <a:rPr lang="en-US" altLang="ko-KR" sz="4000" dirty="0">
                <a:latin typeface="Times New Roman" panose="02020603050405020304" pitchFamily="18" charset="0"/>
                <a:cs typeface="Times New Roman" panose="02020603050405020304" pitchFamily="18" charset="0"/>
              </a:rPr>
              <a:t>First, </a:t>
            </a:r>
            <a:r>
              <a:rPr lang="en-US" altLang="ko-KR" sz="4000" dirty="0" err="1">
                <a:latin typeface="Times New Roman" panose="02020603050405020304" pitchFamily="18" charset="0"/>
                <a:cs typeface="Times New Roman" panose="02020603050405020304" pitchFamily="18" charset="0"/>
              </a:rPr>
              <a:t>Detatch</a:t>
            </a:r>
            <a:r>
              <a:rPr lang="en-US" altLang="ko-KR" sz="4000" dirty="0">
                <a:latin typeface="Times New Roman" panose="02020603050405020304" pitchFamily="18" charset="0"/>
                <a:cs typeface="Times New Roman" panose="02020603050405020304" pitchFamily="18" charset="0"/>
              </a:rPr>
              <a:t> the backgrounds</a:t>
            </a:r>
            <a:endParaRPr lang="en" altLang="ko-KR" sz="4000" dirty="0">
              <a:latin typeface="Times New Roman" panose="02020603050405020304" pitchFamily="18" charset="0"/>
              <a:cs typeface="Times New Roman" panose="02020603050405020304" pitchFamily="18" charset="0"/>
            </a:endParaRPr>
          </a:p>
          <a:p>
            <a:pPr algn="just"/>
            <a:endParaRPr lang="en" altLang="ko-KR" sz="2000" dirty="0">
              <a:latin typeface="Times New Roman" panose="02020603050405020304" pitchFamily="18" charset="0"/>
              <a:cs typeface="Times New Roman" panose="02020603050405020304" pitchFamily="18" charset="0"/>
            </a:endParaRPr>
          </a:p>
          <a:p>
            <a:pPr algn="just"/>
            <a:r>
              <a:rPr lang="en" altLang="ko-KR" sz="4000" b="1" dirty="0">
                <a:latin typeface="Times New Roman" panose="02020603050405020304" pitchFamily="18" charset="0"/>
                <a:cs typeface="Times New Roman" panose="02020603050405020304" pitchFamily="18" charset="0"/>
              </a:rPr>
              <a:t>Eig_1 Judge &amp; Eig_2 Judge:</a:t>
            </a:r>
            <a:r>
              <a:rPr lang="en" altLang="ko-KR" sz="4000" dirty="0">
                <a:latin typeface="Times New Roman" panose="02020603050405020304" pitchFamily="18" charset="0"/>
                <a:cs typeface="Times New Roman" panose="02020603050405020304" pitchFamily="18" charset="0"/>
              </a:rPr>
              <a:t> Then, Among other remaining features, marking becomes linearly separable from tissue and adipose.</a:t>
            </a:r>
          </a:p>
        </p:txBody>
      </p:sp>
      <p:sp>
        <p:nvSpPr>
          <p:cNvPr id="17" name="TextBox 16">
            <a:extLst>
              <a:ext uri="{FF2B5EF4-FFF2-40B4-BE49-F238E27FC236}">
                <a16:creationId xmlns:a16="http://schemas.microsoft.com/office/drawing/2014/main" id="{C20CFD7C-0318-7B81-3418-038E52E76ABF}"/>
              </a:ext>
            </a:extLst>
          </p:cNvPr>
          <p:cNvSpPr txBox="1"/>
          <p:nvPr/>
        </p:nvSpPr>
        <p:spPr>
          <a:xfrm>
            <a:off x="15450682" y="17151606"/>
            <a:ext cx="14260437" cy="707886"/>
          </a:xfrm>
          <a:prstGeom prst="rect">
            <a:avLst/>
          </a:prstGeom>
          <a:noFill/>
        </p:spPr>
        <p:txBody>
          <a:bodyPr wrap="square" rtlCol="0">
            <a:spAutoFit/>
          </a:bodyPr>
          <a:lstStyle/>
          <a:p>
            <a:pPr algn="just"/>
            <a:r>
              <a:rPr lang="en-US" altLang="ko-KR" sz="4000" dirty="0">
                <a:latin typeface="Times New Roman" panose="02020603050405020304" pitchFamily="18" charset="0"/>
                <a:cs typeface="Times New Roman" panose="02020603050405020304" pitchFamily="18" charset="0"/>
              </a:rPr>
              <a:t>With these three judges, we can completely extract only tissues.</a:t>
            </a:r>
            <a:endParaRPr lang="en" altLang="ko-KR" sz="4000" dirty="0">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F9D71BB0-971B-566E-3065-402FD2774D7B}"/>
              </a:ext>
            </a:extLst>
          </p:cNvPr>
          <p:cNvSpPr txBox="1"/>
          <p:nvPr/>
        </p:nvSpPr>
        <p:spPr>
          <a:xfrm>
            <a:off x="15474598" y="32409840"/>
            <a:ext cx="13891386" cy="9941183"/>
          </a:xfrm>
          <a:prstGeom prst="rect">
            <a:avLst/>
          </a:prstGeom>
          <a:noFill/>
        </p:spPr>
        <p:txBody>
          <a:bodyPr wrap="square" rtlCol="0">
            <a:spAutoFit/>
          </a:bodyPr>
          <a:lstStyle/>
          <a:p>
            <a:pPr algn="just"/>
            <a:r>
              <a:rPr lang="en" altLang="ko-KR" sz="4000" dirty="0">
                <a:solidFill>
                  <a:srgbClr val="0E0E0E"/>
                </a:solidFill>
                <a:effectLst/>
                <a:latin typeface="Times New Roman" panose="02020603050405020304" pitchFamily="18" charset="0"/>
                <a:cs typeface="Times New Roman" panose="02020603050405020304" pitchFamily="18" charset="0"/>
              </a:rPr>
              <a:t>We successfully demonstrated a straightforward and effective approach for distinguishing tissue regions from unwanted elements such as background and markings in pathology image slides. By leveraging eigenvalue-based criteria and simple preprocessing steps, our method isolates tissue regions with high accuracy. Using eigenvector directions as the basis for feature extraction, we were able to segment image patches based on their characteristic variance patterns, which efficiently separated tissue from extraneous elements.</a:t>
            </a:r>
          </a:p>
          <a:p>
            <a:pPr algn="just"/>
            <a:endParaRPr lang="en" altLang="ko-KR" sz="2000" dirty="0">
              <a:solidFill>
                <a:srgbClr val="0E0E0E"/>
              </a:solidFill>
              <a:effectLst/>
              <a:latin typeface="Times New Roman" panose="02020603050405020304" pitchFamily="18" charset="0"/>
              <a:cs typeface="Times New Roman" panose="02020603050405020304" pitchFamily="18" charset="0"/>
            </a:endParaRPr>
          </a:p>
          <a:p>
            <a:pPr algn="just"/>
            <a:r>
              <a:rPr lang="en" altLang="ko-KR" sz="4000" dirty="0">
                <a:solidFill>
                  <a:srgbClr val="0E0E0E"/>
                </a:solidFill>
                <a:effectLst/>
                <a:latin typeface="Times New Roman" panose="02020603050405020304" pitchFamily="18" charset="0"/>
                <a:cs typeface="Times New Roman" panose="02020603050405020304" pitchFamily="18" charset="0"/>
              </a:rPr>
              <a:t>Our method’s simplicity and robustness make it particularly advantageous for large-scale applications, allowing for rapid and accurate extraction of tissue-only data. This approach holds promise for improving analysis efficiency in biological and medical image processing by enabling a more focused examination of relevant regions.</a:t>
            </a:r>
          </a:p>
        </p:txBody>
      </p:sp>
    </p:spTree>
    <p:extLst>
      <p:ext uri="{BB962C8B-B14F-4D97-AF65-F5344CB8AC3E}">
        <p14:creationId xmlns:p14="http://schemas.microsoft.com/office/powerpoint/2010/main" val="19835673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9104</TotalTime>
  <Words>669</Words>
  <Application>Microsoft Macintosh PowerPoint</Application>
  <PresentationFormat>사용자 지정</PresentationFormat>
  <Paragraphs>78</Paragraphs>
  <Slides>2</Slides>
  <Notes>2</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2</vt:i4>
      </vt:variant>
    </vt:vector>
  </HeadingPairs>
  <TitlesOfParts>
    <vt:vector size="8" baseType="lpstr">
      <vt:lpstr>Malgun Gothic</vt:lpstr>
      <vt:lpstr>Aptos</vt:lpstr>
      <vt:lpstr>Aptos Display</vt:lpstr>
      <vt:lpstr>Arial</vt:lpstr>
      <vt:lpstr>Times New Roman</vt:lpstr>
      <vt:lpstr>Office Theme</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Kimiljung</dc:creator>
  <cp:lastModifiedBy>도현 임</cp:lastModifiedBy>
  <cp:revision>14</cp:revision>
  <dcterms:created xsi:type="dcterms:W3CDTF">2024-08-31T09:55:31Z</dcterms:created>
  <dcterms:modified xsi:type="dcterms:W3CDTF">2024-11-02T09:07:34Z</dcterms:modified>
</cp:coreProperties>
</file>

<file path=docProps/thumbnail.jpeg>
</file>